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AE1AF-8DC4-4BCE-896E-AD397B33B652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1EF87-FA2B-4AC2-8390-82883C96800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88B19E-5F22-4E85-BEEA-158AAAA87774}" type="datetimeFigureOut">
              <a:rPr lang="lt-LT" smtClean="0"/>
              <a:pPr/>
              <a:t>2015.02.12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DD218-CEEE-4459-B7B6-9F34D0DAAE8B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0438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LIETUVOS </a:t>
            </a:r>
            <a:br>
              <a:rPr lang="lt-LT" dirty="0" smtClean="0"/>
            </a:br>
            <a:r>
              <a:rPr lang="lt-LT" dirty="0" smtClean="0"/>
              <a:t>Kaimo </a:t>
            </a:r>
            <a:r>
              <a:rPr lang="lt-LT" dirty="0" smtClean="0"/>
              <a:t>parlamentas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1026" name="Picture 2" descr="C:\Burokai\Dokumentai\Guodos\KP\KP\kp LOGO\Kaimo parlamento logo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30496" cy="275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Kaimo parlamentas Slovakijoje:</a:t>
            </a:r>
            <a:br>
              <a:rPr lang="lt-LT" dirty="0" smtClean="0"/>
            </a:br>
            <a:r>
              <a:rPr lang="lt-LT" dirty="0" smtClean="0"/>
              <a:t> DEMOKRATIJA VISIEMS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041775" cy="324294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lt-LT" sz="3200" b="1" dirty="0" smtClean="0">
                <a:solidFill>
                  <a:srgbClr val="33CC33"/>
                </a:solidFill>
              </a:rPr>
              <a:t>Kaimo parlamentas Slovakijoje</a:t>
            </a:r>
          </a:p>
          <a:p>
            <a:pPr algn="r">
              <a:buNone/>
            </a:pPr>
            <a:endParaRPr lang="lt-LT" sz="3200" b="1" dirty="0" smtClean="0">
              <a:solidFill>
                <a:srgbClr val="33CC33"/>
              </a:solidFill>
            </a:endParaRPr>
          </a:p>
          <a:p>
            <a:pPr algn="r">
              <a:buNone/>
            </a:pP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863" y="2285992"/>
            <a:ext cx="38094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Slovėnijos kaimo parlamentas:</a:t>
            </a:r>
            <a:br>
              <a:rPr lang="lt-LT" dirty="0" smtClean="0"/>
            </a:br>
            <a:r>
              <a:rPr lang="lt-LT" dirty="0" smtClean="0"/>
              <a:t>DARO ĮTAKĄ POLITIKAI</a:t>
            </a: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62931"/>
            <a:ext cx="9143999" cy="49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Latvijos kaimo parlamentas:</a:t>
            </a:r>
            <a:br>
              <a:rPr lang="lt-LT" dirty="0" smtClean="0"/>
            </a:br>
            <a:r>
              <a:rPr lang="lt-LT" dirty="0" smtClean="0"/>
              <a:t>PAIMKIME ATEITĮ Į SAVO RANKAS</a:t>
            </a:r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1" y="2062163"/>
            <a:ext cx="8337558" cy="365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149927"/>
          </a:xfrm>
        </p:spPr>
        <p:txBody>
          <a:bodyPr/>
          <a:lstStyle/>
          <a:p>
            <a:r>
              <a:rPr lang="lt-LT" dirty="0" smtClean="0"/>
              <a:t>Škotija</a:t>
            </a:r>
          </a:p>
          <a:p>
            <a:r>
              <a:rPr lang="lt-LT" dirty="0" smtClean="0"/>
              <a:t>Anglija</a:t>
            </a:r>
          </a:p>
          <a:p>
            <a:r>
              <a:rPr lang="lt-LT" dirty="0" smtClean="0"/>
              <a:t>Kroatija</a:t>
            </a:r>
          </a:p>
          <a:p>
            <a:r>
              <a:rPr lang="lt-LT" dirty="0" smtClean="0"/>
              <a:t>Bosnija ir Herzogovina</a:t>
            </a:r>
          </a:p>
          <a:p>
            <a:r>
              <a:rPr lang="lt-LT" dirty="0" smtClean="0"/>
              <a:t>Vokietija</a:t>
            </a:r>
          </a:p>
          <a:p>
            <a:r>
              <a:rPr lang="lt-LT" dirty="0" smtClean="0"/>
              <a:t>kiti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Nauji  kaimo parlamentai</a:t>
            </a:r>
            <a:endParaRPr lang="lt-L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948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PATIRTIS GAUTA IŠ KAIMO PARLAMENTŲ ( KP)</a:t>
            </a:r>
          </a:p>
          <a:p>
            <a:r>
              <a:rPr lang="lt-LT" dirty="0" smtClean="0"/>
              <a:t>KP tiesia svarbų TILTĄ tarp pilietinės visuomenės ir vyriausybės</a:t>
            </a:r>
          </a:p>
          <a:p>
            <a:r>
              <a:rPr lang="lt-LT" dirty="0" smtClean="0"/>
              <a:t>KP yra DALYVAUJANČIOS DEMOKRATIJOS įgyvendinimas</a:t>
            </a:r>
          </a:p>
          <a:p>
            <a:r>
              <a:rPr lang="lt-LT" dirty="0" smtClean="0"/>
              <a:t>KP yra vieta, kur žmonės KEIČIASI patirtimi</a:t>
            </a:r>
          </a:p>
          <a:p>
            <a:r>
              <a:rPr lang="lt-LT" dirty="0" smtClean="0"/>
              <a:t>KP yra vieta, kur MAŽI ŽMONĖS gali išsakyti savo nuomonę</a:t>
            </a:r>
          </a:p>
          <a:p>
            <a:r>
              <a:rPr lang="lt-LT" dirty="0" smtClean="0"/>
              <a:t>KP suteikia prioritetą žmonėms su VIZIJA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Bendra ateities vizija</a:t>
            </a:r>
            <a:endParaRPr lang="lt-L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72560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PAMĄSTYMUI....</a:t>
            </a:r>
            <a:br>
              <a:rPr lang="lt-LT" dirty="0" smtClean="0"/>
            </a:br>
            <a:r>
              <a:rPr lang="lt-LT" dirty="0" smtClean="0"/>
              <a:t>8 Kaimo plėtros elementai</a:t>
            </a:r>
            <a:r>
              <a:rPr lang="lt-LT" smtClean="0"/>
              <a:t/>
            </a:r>
            <a:br>
              <a:rPr lang="lt-LT" smtClean="0"/>
            </a:br>
            <a:r>
              <a:rPr lang="lt-LT" smtClean="0"/>
              <a:t>1. </a:t>
            </a:r>
            <a:r>
              <a:rPr lang="lt-LT" dirty="0" smtClean="0"/>
              <a:t>Kaimo žmonės nusipelnė geresnės gyvenimo kokybės</a:t>
            </a:r>
            <a:endParaRPr lang="lt-LT" dirty="0"/>
          </a:p>
        </p:txBody>
      </p:sp>
      <p:pic>
        <p:nvPicPr>
          <p:cNvPr id="1026" name="Picture 2" descr="C:\Burokai\Dokumentai\Guodos\Projektu lankymas\Projektai 2013 foto\DSC_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1" y="2714620"/>
            <a:ext cx="3520000" cy="2357454"/>
          </a:xfrm>
          <a:prstGeom prst="rect">
            <a:avLst/>
          </a:prstGeom>
          <a:noFill/>
        </p:spPr>
      </p:pic>
      <p:pic>
        <p:nvPicPr>
          <p:cNvPr id="1027" name="Picture 3" descr="D:\nuotraukos\Projektu lankymas\Nuotraukos\DSCF6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929066"/>
            <a:ext cx="352000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2. Ūkininkavimas  užtikrinantis maisto grandinę ir saugų maistą</a:t>
            </a:r>
            <a:endParaRPr lang="lt-LT" dirty="0"/>
          </a:p>
        </p:txBody>
      </p:sp>
      <p:pic>
        <p:nvPicPr>
          <p:cNvPr id="7170" name="Picture 2" descr="http://www.bernardinai.lt/file/b8c86858272749578644b9b897f14aa95fcafe13_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667250" cy="2762251"/>
          </a:xfrm>
          <a:prstGeom prst="rect">
            <a:avLst/>
          </a:prstGeom>
          <a:noFill/>
        </p:spPr>
      </p:pic>
      <p:pic>
        <p:nvPicPr>
          <p:cNvPr id="7172" name="Picture 4" descr="atraskime-is-naujo-kokybiskus-lietuviskus-produkt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161092"/>
            <a:ext cx="3429024" cy="25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3.Tvarus Ūkininkavimas</a:t>
            </a:r>
            <a:endParaRPr lang="lt-LT" dirty="0"/>
          </a:p>
        </p:txBody>
      </p:sp>
      <p:pic>
        <p:nvPicPr>
          <p:cNvPr id="6146" name="Picture 2" descr="Ekologiškų salotų lauk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810000" cy="2543175"/>
          </a:xfrm>
          <a:prstGeom prst="rect">
            <a:avLst/>
          </a:prstGeom>
          <a:noFill/>
        </p:spPr>
      </p:pic>
      <p:pic>
        <p:nvPicPr>
          <p:cNvPr id="6148" name="Picture 4" descr="Paršelis atviruose kaimo plotuo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81000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4. Smulkųjų ūkių produktams pridėtinė vertė </a:t>
            </a:r>
            <a:endParaRPr lang="lt-LT" dirty="0"/>
          </a:p>
        </p:txBody>
      </p:sp>
      <p:pic>
        <p:nvPicPr>
          <p:cNvPr id="2050" name="Picture 2" descr="D:\nuotraukos\Projektu lankymas\Nuotraukos\DSC00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3263904" cy="2447928"/>
          </a:xfrm>
          <a:prstGeom prst="rect">
            <a:avLst/>
          </a:prstGeom>
          <a:noFill/>
        </p:spPr>
      </p:pic>
      <p:pic>
        <p:nvPicPr>
          <p:cNvPr id="2051" name="Picture 3" descr="D:\nuotraukos\Projektu lankymas\Nuotraukos\DSC0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496"/>
            <a:ext cx="2592000" cy="19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6. Miškai ir jų išsaugojimas</a:t>
            </a:r>
            <a:endParaRPr lang="lt-LT" dirty="0"/>
          </a:p>
        </p:txBody>
      </p:sp>
      <p:pic>
        <p:nvPicPr>
          <p:cNvPr id="5122" name="Picture 2" descr="http://www.naturalliance.eu/images/data/best_practice/element_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4095750" cy="2695576"/>
          </a:xfrm>
          <a:prstGeom prst="rect">
            <a:avLst/>
          </a:prstGeom>
          <a:noFill/>
        </p:spPr>
      </p:pic>
      <p:pic>
        <p:nvPicPr>
          <p:cNvPr id="5124" name="Picture 4" descr="http://www.ukioklubas.lt/Uploads/News/med/misko%20sodini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14686"/>
            <a:ext cx="381000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Neigiamos tendencijos</a:t>
            </a:r>
          </a:p>
          <a:p>
            <a:pPr lvl="1"/>
            <a:r>
              <a:rPr lang="lt-LT" dirty="0" smtClean="0"/>
              <a:t>Ekonominė krizė (poliarizacija, nedarbo reitingas)</a:t>
            </a:r>
          </a:p>
          <a:p>
            <a:pPr lvl="1"/>
            <a:r>
              <a:rPr lang="lt-LT" dirty="0" smtClean="0"/>
              <a:t>Socialinė krizė (kaimo vietovių depopuliacija, augantis skurdas, kaimo populiacijos atskirtis)</a:t>
            </a:r>
          </a:p>
          <a:p>
            <a:pPr lvl="1"/>
            <a:r>
              <a:rPr lang="lt-LT" dirty="0" smtClean="0"/>
              <a:t>Demokratijos sumažėjimas (globalizacija, politinės partijos be šaknų, administraciniai barjerai)</a:t>
            </a:r>
          </a:p>
          <a:p>
            <a:pPr lvl="1"/>
            <a:r>
              <a:rPr lang="lt-LT" dirty="0" smtClean="0"/>
              <a:t>Vertybių kaita (medijų manipuliacija, vartojimo karštinė)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Pilietinės visuomenės perspektyvos Europos kaimo plėtroje</a:t>
            </a:r>
            <a:endParaRPr lang="lt-L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7. Paveldas ( žemė, archeologija, istorija, kultūra, gamta) </a:t>
            </a:r>
            <a:endParaRPr lang="lt-LT" dirty="0"/>
          </a:p>
        </p:txBody>
      </p:sp>
      <p:pic>
        <p:nvPicPr>
          <p:cNvPr id="4097" name="Picture 1" descr="D:\nuotraukos\Projektu lankymas\Nuotraukos\DSC0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1"/>
            <a:ext cx="3500462" cy="2625347"/>
          </a:xfrm>
          <a:prstGeom prst="rect">
            <a:avLst/>
          </a:prstGeom>
          <a:noFill/>
        </p:spPr>
      </p:pic>
      <p:pic>
        <p:nvPicPr>
          <p:cNvPr id="4098" name="Picture 2" descr="D:\nuotraukos\Projektu lankymas\Nuotraukos\IMG_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428736"/>
            <a:ext cx="3429024" cy="2286016"/>
          </a:xfrm>
          <a:prstGeom prst="rect">
            <a:avLst/>
          </a:prstGeom>
          <a:noFill/>
        </p:spPr>
      </p:pic>
      <p:pic>
        <p:nvPicPr>
          <p:cNvPr id="4099" name="Picture 3" descr="D:\nuotraukos\Projektu lankymas\Nuotraukos\IMG_3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857364"/>
            <a:ext cx="1785950" cy="2678925"/>
          </a:xfrm>
          <a:prstGeom prst="rect">
            <a:avLst/>
          </a:prstGeom>
          <a:noFill/>
        </p:spPr>
      </p:pic>
      <p:pic>
        <p:nvPicPr>
          <p:cNvPr id="4100" name="Picture 4" descr="D:\nuotraukos\Projektu lankymas\Nuotraukos\IMG_4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5000" y="3929066"/>
            <a:ext cx="3969000" cy="2646000"/>
          </a:xfrm>
          <a:prstGeom prst="rect">
            <a:avLst/>
          </a:prstGeom>
          <a:noFill/>
        </p:spPr>
      </p:pic>
      <p:pic>
        <p:nvPicPr>
          <p:cNvPr id="4101" name="Picture 5" descr="D:\nuotraukos\Projektu lankymas\Nuotraukos\DSC004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161216"/>
            <a:ext cx="3595711" cy="269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4805192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8. Kaimo ir miesto ryšys.</a:t>
            </a:r>
            <a:endParaRPr lang="lt-LT" dirty="0"/>
          </a:p>
        </p:txBody>
      </p:sp>
      <p:sp>
        <p:nvSpPr>
          <p:cNvPr id="3074" name="AutoShape 2" descr="data:image/jpeg;base64,/9j/4AAQSkZJRgABAQAAAQABAAD/2wCEAAkGBwgHBgkIBwgKCgkLDRYPDQwMDRsUFRAWIB0iIiAdHx8kKDQsJCYxJx8fLT0tMTU3Ojo6Iys/RD84QzQ5OjcBCgoKDQwNGg8PGjclHyU3Nzc3Nzc3Nzc3Nzc3Nzc3Nzc3Nzc3Nzc3Nzc3Nzc3Nzc3Nzc3Nzc3Nzc3Nzc3Nzc3N//AABEIAHUAnAMBIgACEQEDEQH/xAAbAAACAgMBAAAAAAAAAAAAAAAEBQMGAAIHAf/EADwQAAIBAwIDBQYEBQMEAwAAAAECAwAEERIhBTFBBhMiUWEycYGRobEUweHwFSNC0fEHYsIWM4KSJDVy/8QAGAEAAwEBAAAAAAAAAAAAAAAAAQIDAAT/xAAhEQACAgICAwEBAQAAAAAAAAAAAQIRAyExQRITUQRhIv/aAAwDAQACEQMRAD8AQwqDDMhzkeNPeDv9M146BlXAG64+W32xR+bHWkdqZ2Y5VmlUAY67AmoO60qytsVbcefQ/agExctKj5ADoAfTIAP2rfYgbbFfkf2a0CkwL5KxX8xRvCIobq4WG5Z1VsgMuNm5jn0oGAofDIyn3/Gircnu9+mRUGjErAcuv2/OiIchn94PzH6UezEspyS2CAT9+dak7g4rYodDE4OeVYBrC4O5I3ogDOzvh7ScNkIcrHLnSi5J2zy/8atbzd/PI5tXikXYPLDpYjY+8jkPhVb7NssfGbaU58D7kdM5X/lVm7U3fEoeykzs/d3ROGAYbLnBx8PuKFbMCXPaG5uroQuYO9CEtiBwAP8A29aCmLXMiqVgMysx2U5zgjekPZya5uXn7xFHdIuGOTkZ67+lWbhkSt2gW4Ekrd8/esJG1AeIHbyHpWaijJt7A+G8dKxz27TW901xL3zLJrG+oNpAx7Ox2pxLx+8ns/wskNsqgDBt5ChAHIUiS1A7QQBrWNP5byN3XNhvuNuhP1oi4sVW8a5jjdQykEGPB3C436+yfnTJdgfwbSzNw+7hMzSSJpDN/NU4U428RG9ULtBfi94rJOFWSNhurL7Gk4wPM8jsTTzt7azzcfSG2EwiFqsRYewHznf4bem1Um3vgJ/w8iFwzkMsp8IOdhvy3HOoZZSkqFpLg3kkkjDBVHdgH2uWfn1pt2Xu2iuhqEjpk94EywAwDkjr+tAWdiLmSLvZlMTNyGxbfJx1O33qxcW4ZYWnDoHTXbyPExyikhhrwN8bb7fGkxp3oKVj+74/GsUi2Ucnen2Wkjk0r64xnb0qs3Nnf3kzXX/V01pJL4pIY1kVUblsMcsAURw1WbhSZmdX0xsCWAJyw1c+e2a1geQwxmR21lRqyetdbbB4ortqSrIw3Knemd4iC4LD2JFyfTbc/MGqfZ9o4ElQ3VpcvFnLLG6qT7jVit+0/ZqYRrcTcXtivsd5bpKo/wDUg0jHJoXPjjOCHGr4j9M/KiFJQwSrz0+XMqxH2xUMVxwJh3lt2htXYH/tTxPE7eYHPfemcfDpJoglpdcPuiJSwMN4nIgbYYg5yBQCL7zH4mQjkSSPd0r2M4lXHUH6Gi5+CcUZv/rrg4AJ0JqB9MjI6VD+FuodBmtbhNPPVEwxtjJ291ExOia1JUbg/TFEjh7pb968gRQM5AJ6A0jueKXkbiOziQLyZnOlc+fPl1pra8Rja1DSyhioCEh8kDbbyPX51z5ckoukUjFPkLtIbcs04ndcNpfQNhn1HKouLcUvZrT+Hz+yu4c4/mLtgCojd3FvBHPJHoDSBG0J7eOrY9K842XMdqyDLEkFsdfMDryNSWSXlsM4pK0H9kXjNzIwXWyGPCDctlvqKecK7DX3DeNNxT8VE6JkrCAcnCEDfOPaPL09arHZ3j7cGu3na2EmtBGobmGJ5/DHL1rq/DpXTh8MkkvenALt6nr866oysktcHOOFR932ilK2xtjHAMqWB8vX9kGnVtBKvEJDrDQyN4QGO+XY4wfJSo+dVTifaGwsO0PGnEkpLTmNCwJAOtgSP9ueXpij+yvHra6u4YPxauzSxgLKc6RgFuXqDTOaAO+13fR3l1PHcBIdKhcf0nKgnl5aq5wkUBiye7eR1Ku7ZbVvnfJweXL3VZO2ltfrxq+vEkAslKuh1htYySSADtjA6cjVSOJoxI0QGncKnLTj19R8qhlb7FfJt+JF1cwRwKDIoaRo4CPazg7cthR73hn4fGVkk0qGCh8nCnPL1zUCoys8LRoUkh6gALt/U3llem/I1paPJsokYLKhzzwRjnnO/uIqSdMBab5HseDQzwWzTMpRCqISQNJJY46DA+dTNZl8GNOgzz5/Opby+azjtgmHEnIFsEbqOWP91ZFxrh6vMj3Ch0kKtqHXA9K7HJdlFViI9g+Cz7JHLGTsDFN+RzS29/05tknVLa/nyQd5VU43HPGPOukWdrGBpV9I6bbfIULPCycWRQQ/8skjBOdwB+/WsCjn0v8AppxEYMN9ayf/AKRl+2ali7DXvCuB3l3eR2zqsyrqQg42HQj18q6YpIba339Hx+VGAN/0xe90gD63JVjq/p/SjyZnIp+BTWdvw+ZIO7a8GUZNtfixyB9azinCO1dlxHRw9uLrDoGVWViDnGfCSfOupXtmBwfs9CyqfHajJG/taj9qIu3eXjFycIQpC+0PIDqfShSRkjgXHLXitrGsfEVuoi+385cZ+2algju7Ox/FR3EayICyxk+2BgY5Adfy93XO1fZ+Lj0CLNDgxnwkMoPv+XnXP+PcKgtLKL8QAHhYRJEcLtjJYgE9eZ9OlTkh4jDgvE/4zwqMM669I1FuYP6UX2hlEk8FtCmtwDso6cs494NQcIFlD3JjhhjiIyHRDjIHQ+eMU2MUaXfeB4pdahUkcDUB5ddvdXI6TLNeSoq1wbi2gtryKJxcRMGJUE4w2eu361Y7XtX2hnkeGO5jeZFKqDGoDKwGCcD1Pyoi8kgkiNuULBmUZViDt4gNvdSy1t7W0vprkTIToRQmOQHKr48iUGSeN2Vi77O3ssOnujI8e2rGTttgb/X3Uf2fS+sbtPxXC7vu03ZdOdQBHwOADVpmu0gimuTEA4ViikjxDnyPT700aZl7y3ilBkjxhpF0bEbkr0xuPhU3lk1bD6kVDtDxq4uoHdGxAz6TGRyQ5xg9AeVI7G4kdu7JAwvJUznA5k+dXe5gt5QYntY5YnPtLjST125UGezdjbS5jhmAwMt3pOkjpig5pqmI8MitWsyyS+EGMAkEEEZyf3zr1r+RIQkagPG+GVdxvz+HKjuNcInsUnu7eMPbMdRUZzGPPHxGTSW5uI7lwwbEYQLJvkgVopNkpJp0x7PxlrhBFGmVjIBUHrnBO/XahEmuUGmNtCg7KXBxS864pBGjDUMeIkqcnfO9TZ/EePXNJ03fGMdKd30ZHShfDChmVv8AyFSR3UevKtpPUhsYqrycM4iJssHeMqfZf1259MUJeT3fDuGzzTPJCjgRqWOjJI9+/Wiv0W6ofy/g+s+1cz3pmiT/AONKNGmVyc77N6frT9L1UlKkzgFiSe8I38hXNFkha0khZ8eHSfkT8+dO9HFWuITOZtVsGCIgIVTtuRyZvt05Zq2aaxmTVF2N3llSO4vFJ5AksPmc1ubh4d2LM8mAX0AEnB3OOfKq3bcR4wIWykjk4yWLHnWXt1xURjCMXBDKdAJX3H+9SX6Imsty3mxXvmIJ6qa5V/q9ND/Fbb8MP5xhIeQZxjOMfLPzq1tf8YeOJxHGy82Rgnz94rmXaTj/APFbuaB0CzQzsp25AbfkKeORT4CHcK4nDDbwQth27uMgNzJ0jr8atDTEsqzKUIfIZI8fPzGfvVHtkMaxXEkRlTu4wmWxpbAGftTt+Jwm9itHnyxK90+faPl+zUMkN6LRlodP+Jkk7yAokgYFFfAD7Y+expZbJNY8RlEigox8Kk5I388dPz5UdoECyTyZ1ooXITPx+vnUVxPLHE1xCTOVkXOhhv7uvPfzpI8DM1ZjeySeFpUC/wAuJRg45Z2645Gn/aaYw8emnWaOP2FZQuSSUUr+fwNVzht+7yJpwplUnUygFx1yT64q0cdi/F8TuDExcSRRggEHJKLvvvRelQVyDi87pY7mLSEc50McZB8vjRsBS4EgJdoyMsDzGedJ7nS9k6HJjBw5I3A6+vMA5ovgiR2MEIgmeZJDjMhJOcDmfz9KlWgmnEbfvkexe40tMN2Vtwvu923xqvp2OMIlljv5AR7RKjcHpW1vw6G745LxOG6ZY+91AIdWcbfDkafXczC2uUMfiEYGvOxOCf8AjXTClpM55tSZVbjs7eJ3ryz27xAgBpGI3Azj5EdaDTgVygK4icg7nSW3q5qyvYxB3IcnUGxy8C5P3rx5II5JBq0+I7Z8tvyqj0LSQVd8ck4XDGGXvpNWMBdTH5H1FJ+K8Ufi1tbwPCFeZ0Yqejc8/Dc0x1SpBGokDKRhwf6uvLy5UJb2ub2NomjXx+JX3wOfPzrlj4qSbC3aB+F8Ks4r697yNbhG094soBRiMjTg/CrS3F49QVLRjG4yduXkMf3oNYozDIJoxKjv4gy5H065qCbh1pKGZIn704yCxA+Q2/Yps04zqwQpcjrvBqVmXTtnSeg8jXjTFVCROXY+0gbbSeuOtJUt7uyytu7y5A8Fw2oD0z/cml8112gj1M/BYM5ye6l3HrtnJ3xUYx+FFJIfXS3SrlQ5ZyMvoUso9D+lcV7RZTtXxPutSgyEsGxnJGT9a6RHLxRWd5rK8ZGj1BO9zhs8l2H6VSO0PZziFz2luZYyFhkYO0z5CqMfU4H1rqwNJtME5Jgo4mUFrAEZmijBbVsGK5J+BAFDT8QH8UinkHgjkJG3Rj5fEGvbK2e7kuLgvnuIy+VGATyA92aiks2Fit3KGkllJ0R5I0gHBZjz5jarUrEsvg4ks0SAjWqL3btz1AjG/nyP0pHxbi7xM6wTOVYqXCtzwc4z55pLZ4TGid0lEutdKA7YzvuMdfnWs8uq8nTuH8bvq8PQ76h6Z391KsVMdztD4doI44hcRxRKuQGj5gZ2+9WO37Vwx8aSHIKSW8OMsDobQuVOOmR+81zCMCOTTIrNHncBcg1a+I9n5f4dw7iUA1SyhdWcAYA9OoC1pY41sKmy+3JjZHDEas7EDO3TNLIRcTWUnDZGEcsoZVlXki43b7fP31X5+NXdoyyXUbpbkAEg4ycbas9P70bw24uG4ZPeSlynhcS5zqUA+HPnk5x7qh62lY/kgLhPFI+BXNzZnXdJHIR3iAKD7l99X210X1kksJBSYKysR7OVO3l1Ncv7gkmaVj30shJJO2T+tdJ4TZ4sLWGGQuVjUkBiCDjJ2+NW/RjUYp9kMaTbJrbhrO0ra0cYwEbOE2xgeW1AXPB5biZn1ou/LTnB9+aLtze23dwFu+jyTJI5y0dEyGN2zoBONyHA3rmtrst60Au4W3cEbEA4wOXqfjipLNszCRlxHkEKo9pjyqF49Sh3VtJdY/GDgHOfiangEiYMiYdcqDyC+uflUHdEOgwSAZRAvPCButSpckHKsS2dRXkMY/UUsEeiMRqxJk2Dgch6/Wp4UQOzKWbICgEbD97Utti2FSz69KEqQOZx8hRDOqzKsgZVfAGokHl5ee1CSIJNsELryd+uTW0REcz6gQ+NEhBJ0qefqds0fLQbJrlYF1LGSW7vBXGx229N6HDK0p1xlsEgBvIfs1sJRLkxY7sAgeHJGT5n5fCtNSh2XG7A45eH9/nQlRmz0taOAYoYVLe1iMcyTtsPPehm4fw6675bu1heNtyunGevSpSgX+SzEgFSM+W/6VNI8qEqgIA31EjBOPL5fGjbCmJ4OyXAHWQraqC3tDW23Tz22PIVNB2Q4XamTuYhGZU7snvCW05yRk+lHhiulmAfUASwOwP+K3hUsrlwC5YqhznA3x8f70fbP6ayu3HYXhTyju+9UqMoA+dS9B++VNJrUXHDLazkgkxAQE/p6YGcdMU0nhdY2LhVPshgNyaGLhESRNZ7w+LLcseWKb2y4bHTSKfxSymt55Y7i0lnTIK82VV5fM+R6ZreDh63XDJls5O4hlRtUL7jUM4I6gelXiK5XbEmAdtxsT8uX61IscLyC1nEep11DAGAKdZWZM5pZ8JPEF4bchwsTCXvl1gMuCu2D7x9POrwtvbx6TDLh1UbjIOP2Klnjt5GImVRoOQTkZwc5HLb2flW9yyzKgVkwd9hjO2abLmlkBH/ADwQTaYiHeZ98HbfO+NwajdEkdj3x575X9K3NojnKcgNyfjyz7q0WzQZCFtic7daiHnkXSNJxDH4UOYY8tqYYWRtsEeY6Z+9M5FE9q2QwK5IJYAbYPT7VDYcTne5NpaQRsLePuWZ9uR5D4Eb1LdM1vMO7jij704kWJ9ejI5D1qklS2TsyeN4XCKGSXRqAOf6jtn71tpFkyp3rEAZB1Z5jP515dTvLcCaTOvSqfvyoO5u3uJXYRlt9GOWkAY3+OKi9cAZM10WCImRrBZjjAxvj39a3MjiEFVDZwWZzjUDvn70OxYwhipdSMaccxy2+NGzrEI0aLSWbIxqyVzsT+/KkQpGHAmEQx4MHTjbFSxOZI8FVbO4KrjB25UKsLeJtaYGA0nM/Hr/AJqaJh3kSSNkAY1AYxtt9Kz4MTWcJXDMuAcaRz8utRlVM+XJ0adyo5jy+lSyaInVFOSQeTY2HL+wrRJldNGWEQByT6f4ojG1t3lxmCGLLadWoMFwMdc+40UkjxoHZd1Bzjb98/vWkGmEn/tpncqVzv8AbGK9kfUSsTaX0guHbO/XHxGKLiZIgc3LxaIdtsliPDy5elQtLIr6FXXJjxKfLr86IDStJMLc6R3bO7ZGAObEn4fehmKm0aRJWJcalyN86iMHy5Cj46ASW0gEWltPiyCjHcbVn4ru7qSTwNtvufCP89BUMjhHwH0hidJI39/voPXoZ1jOQ0pVSVBJOdz6DlWQbaJwzXtwdWVXw6i4wB0GPIbVOLkROIwwVOXL0/tSxHxGVR2Z9edZ653+QxWQXcgnd1UOPEgkdRhvPIpls1jVrqB7sQylgcc+WnAr0TomVaXBz8/WgprmK1aAjupJjku7jU222CTzx5DFC31rG0+ppe8ZgCSsmAM9AMdKekhlJg/DJ5ku55Vkw0A28K4O+Nxj1prbqAHkx64XYZY7n6fU1lZQy8mZC2pJYHU7o4O459f+IplawL3AmyRp0kKNhnfnWVlSsDB44RP+HGSqjVgeQAzipWCxWauo8QQjfljYYrKylvYAbhkz3ymKbSf54XIH+7H5V7q7y/YNusbsoUk4x5V5WUZLQAm+DW+nQ/h7sEgADng1CszmKMDABbYfvnWVlLLhGCI2KR55kDGTvz86jjJdpJskaUbC+4ZrysoxCyVo4ng/ExqYyYsFQ2xzURnc2q59mN9GPPJzWVlX5bMga7j1d3cyMXdn0+LkPUUNbqVvZEXSAkJkHh3OTjH3+dZWUvZmQz3MqX7QAgIkChcDBGf39aFQ91dlQSVx4RnYdKysoroAXbxd7MiZwyOAGO+x99MI7FbuGOV2AYjGy+teVlWik4b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76" name="AutoShape 4" descr="data:image/jpeg;base64,/9j/4AAQSkZJRgABAQAAAQABAAD/2wCEAAkGBwgHBgkIBwgKCgkLDRYPDQwMDRsUFRAWIB0iIiAdHx8kKDQsJCYxJx8fLT0tMTU3Ojo6Iys/RD84QzQ5OjcBCgoKDQwNGg8PGjclHyU3Nzc3Nzc3Nzc3Nzc3Nzc3Nzc3Nzc3Nzc3Nzc3Nzc3Nzc3Nzc3Nzc3Nzc3Nzc3Nzc3N//AABEIAHUAnAMBIgACEQEDEQH/xAAbAAACAgMBAAAAAAAAAAAAAAAEBQMGAAIHAf/EADwQAAIBAwIDBQYEBQMEAwAAAAECAwAEERIhBTFBBhMiUWEycYGRobEUweHwFSNC0fEHYsIWM4KSJDVy/8QAGAEAAwEBAAAAAAAAAAAAAAAAAQIDAAT/xAAhEQACAgICAwEBAQAAAAAAAAAAAQIRAyExQRITUQRhIv/aAAwDAQACEQMRAD8AQwqDDMhzkeNPeDv9M146BlXAG64+W32xR+bHWkdqZ2Y5VmlUAY67AmoO60qytsVbcefQ/agExctKj5ADoAfTIAP2rfYgbbFfkf2a0CkwL5KxX8xRvCIobq4WG5Z1VsgMuNm5jn0oGAofDIyn3/Gircnu9+mRUGjErAcuv2/OiIchn94PzH6UezEspyS2CAT9+dak7g4rYodDE4OeVYBrC4O5I3ogDOzvh7ScNkIcrHLnSi5J2zy/8atbzd/PI5tXikXYPLDpYjY+8jkPhVb7NssfGbaU58D7kdM5X/lVm7U3fEoeykzs/d3ROGAYbLnBx8PuKFbMCXPaG5uroQuYO9CEtiBwAP8A29aCmLXMiqVgMysx2U5zgjekPZya5uXn7xFHdIuGOTkZ67+lWbhkSt2gW4Ekrd8/esJG1AeIHbyHpWaijJt7A+G8dKxz27TW901xL3zLJrG+oNpAx7Ox2pxLx+8ns/wskNsqgDBt5ChAHIUiS1A7QQBrWNP5byN3XNhvuNuhP1oi4sVW8a5jjdQykEGPB3C436+yfnTJdgfwbSzNw+7hMzSSJpDN/NU4U428RG9ULtBfi94rJOFWSNhurL7Gk4wPM8jsTTzt7azzcfSG2EwiFqsRYewHznf4bem1Um3vgJ/w8iFwzkMsp8IOdhvy3HOoZZSkqFpLg3kkkjDBVHdgH2uWfn1pt2Xu2iuhqEjpk94EywAwDkjr+tAWdiLmSLvZlMTNyGxbfJx1O33qxcW4ZYWnDoHTXbyPExyikhhrwN8bb7fGkxp3oKVj+74/GsUi2Ucnen2Wkjk0r64xnb0qs3Nnf3kzXX/V01pJL4pIY1kVUblsMcsAURw1WbhSZmdX0xsCWAJyw1c+e2a1geQwxmR21lRqyetdbbB4ortqSrIw3Knemd4iC4LD2JFyfTbc/MGqfZ9o4ElQ3VpcvFnLLG6qT7jVit+0/ZqYRrcTcXtivsd5bpKo/wDUg0jHJoXPjjOCHGr4j9M/KiFJQwSrz0+XMqxH2xUMVxwJh3lt2htXYH/tTxPE7eYHPfemcfDpJoglpdcPuiJSwMN4nIgbYYg5yBQCL7zH4mQjkSSPd0r2M4lXHUH6Gi5+CcUZv/rrg4AJ0JqB9MjI6VD+FuodBmtbhNPPVEwxtjJ291ExOia1JUbg/TFEjh7pb968gRQM5AJ6A0jueKXkbiOziQLyZnOlc+fPl1pra8Rja1DSyhioCEh8kDbbyPX51z5ckoukUjFPkLtIbcs04ndcNpfQNhn1HKouLcUvZrT+Hz+yu4c4/mLtgCojd3FvBHPJHoDSBG0J7eOrY9K842XMdqyDLEkFsdfMDryNSWSXlsM4pK0H9kXjNzIwXWyGPCDctlvqKecK7DX3DeNNxT8VE6JkrCAcnCEDfOPaPL09arHZ3j7cGu3na2EmtBGobmGJ5/DHL1rq/DpXTh8MkkvenALt6nr866oysktcHOOFR932ilK2xtjHAMqWB8vX9kGnVtBKvEJDrDQyN4QGO+XY4wfJSo+dVTifaGwsO0PGnEkpLTmNCwJAOtgSP9ueXpij+yvHra6u4YPxauzSxgLKc6RgFuXqDTOaAO+13fR3l1PHcBIdKhcf0nKgnl5aq5wkUBiye7eR1Ku7ZbVvnfJweXL3VZO2ltfrxq+vEkAslKuh1htYySSADtjA6cjVSOJoxI0QGncKnLTj19R8qhlb7FfJt+JF1cwRwKDIoaRo4CPazg7cthR73hn4fGVkk0qGCh8nCnPL1zUCoys8LRoUkh6gALt/U3llem/I1paPJsokYLKhzzwRjnnO/uIqSdMBab5HseDQzwWzTMpRCqISQNJJY46DA+dTNZl8GNOgzz5/Opby+azjtgmHEnIFsEbqOWP91ZFxrh6vMj3Ch0kKtqHXA9K7HJdlFViI9g+Cz7JHLGTsDFN+RzS29/05tknVLa/nyQd5VU43HPGPOukWdrGBpV9I6bbfIULPCycWRQQ/8skjBOdwB+/WsCjn0v8AppxEYMN9ayf/AKRl+2ali7DXvCuB3l3eR2zqsyrqQg42HQj18q6YpIba339Hx+VGAN/0xe90gD63JVjq/p/SjyZnIp+BTWdvw+ZIO7a8GUZNtfixyB9azinCO1dlxHRw9uLrDoGVWViDnGfCSfOupXtmBwfs9CyqfHajJG/taj9qIu3eXjFycIQpC+0PIDqfShSRkjgXHLXitrGsfEVuoi+385cZ+2algju7Ox/FR3EayICyxk+2BgY5Adfy93XO1fZ+Lj0CLNDgxnwkMoPv+XnXP+PcKgtLKL8QAHhYRJEcLtjJYgE9eZ9OlTkh4jDgvE/4zwqMM669I1FuYP6UX2hlEk8FtCmtwDso6cs494NQcIFlD3JjhhjiIyHRDjIHQ+eMU2MUaXfeB4pdahUkcDUB5ddvdXI6TLNeSoq1wbi2gtryKJxcRMGJUE4w2eu361Y7XtX2hnkeGO5jeZFKqDGoDKwGCcD1Pyoi8kgkiNuULBmUZViDt4gNvdSy1t7W0vprkTIToRQmOQHKr48iUGSeN2Vi77O3ssOnujI8e2rGTttgb/X3Uf2fS+sbtPxXC7vu03ZdOdQBHwOADVpmu0gimuTEA4ViikjxDnyPT700aZl7y3ilBkjxhpF0bEbkr0xuPhU3lk1bD6kVDtDxq4uoHdGxAz6TGRyQ5xg9AeVI7G4kdu7JAwvJUznA5k+dXe5gt5QYntY5YnPtLjST125UGezdjbS5jhmAwMt3pOkjpig5pqmI8MitWsyyS+EGMAkEEEZyf3zr1r+RIQkagPG+GVdxvz+HKjuNcInsUnu7eMPbMdRUZzGPPHxGTSW5uI7lwwbEYQLJvkgVopNkpJp0x7PxlrhBFGmVjIBUHrnBO/XahEmuUGmNtCg7KXBxS864pBGjDUMeIkqcnfO9TZ/EePXNJ03fGMdKd30ZHShfDChmVv8AyFSR3UevKtpPUhsYqrycM4iJssHeMqfZf1259MUJeT3fDuGzzTPJCjgRqWOjJI9+/Wiv0W6ofy/g+s+1cz3pmiT/AONKNGmVyc77N6frT9L1UlKkzgFiSe8I38hXNFkha0khZ8eHSfkT8+dO9HFWuITOZtVsGCIgIVTtuRyZvt05Zq2aaxmTVF2N3llSO4vFJ5AksPmc1ubh4d2LM8mAX0AEnB3OOfKq3bcR4wIWykjk4yWLHnWXt1xURjCMXBDKdAJX3H+9SX6Imsty3mxXvmIJ6qa5V/q9ND/Fbb8MP5xhIeQZxjOMfLPzq1tf8YeOJxHGy82Rgnz94rmXaTj/APFbuaB0CzQzsp25AbfkKeORT4CHcK4nDDbwQth27uMgNzJ0jr8atDTEsqzKUIfIZI8fPzGfvVHtkMaxXEkRlTu4wmWxpbAGftTt+Jwm9itHnyxK90+faPl+zUMkN6LRlodP+Jkk7yAokgYFFfAD7Y+expZbJNY8RlEigox8Kk5I388dPz5UdoECyTyZ1ooXITPx+vnUVxPLHE1xCTOVkXOhhv7uvPfzpI8DM1ZjeySeFpUC/wAuJRg45Z2645Gn/aaYw8emnWaOP2FZQuSSUUr+fwNVzht+7yJpwplUnUygFx1yT64q0cdi/F8TuDExcSRRggEHJKLvvvRelQVyDi87pY7mLSEc50McZB8vjRsBS4EgJdoyMsDzGedJ7nS9k6HJjBw5I3A6+vMA5ovgiR2MEIgmeZJDjMhJOcDmfz9KlWgmnEbfvkexe40tMN2Vtwvu923xqvp2OMIlljv5AR7RKjcHpW1vw6G745LxOG6ZY+91AIdWcbfDkafXczC2uUMfiEYGvOxOCf8AjXTClpM55tSZVbjs7eJ3ryz27xAgBpGI3Azj5EdaDTgVygK4icg7nSW3q5qyvYxB3IcnUGxy8C5P3rx5II5JBq0+I7Z8tvyqj0LSQVd8ck4XDGGXvpNWMBdTH5H1FJ+K8Ufi1tbwPCFeZ0Yqejc8/Dc0x1SpBGokDKRhwf6uvLy5UJb2ub2NomjXx+JX3wOfPzrlj4qSbC3aB+F8Ks4r697yNbhG094soBRiMjTg/CrS3F49QVLRjG4yduXkMf3oNYozDIJoxKjv4gy5H065qCbh1pKGZIn704yCxA+Q2/Yps04zqwQpcjrvBqVmXTtnSeg8jXjTFVCROXY+0gbbSeuOtJUt7uyytu7y5A8Fw2oD0z/cml8112gj1M/BYM5ye6l3HrtnJ3xUYx+FFJIfXS3SrlQ5ZyMvoUso9D+lcV7RZTtXxPutSgyEsGxnJGT9a6RHLxRWd5rK8ZGj1BO9zhs8l2H6VSO0PZziFz2luZYyFhkYO0z5CqMfU4H1rqwNJtME5Jgo4mUFrAEZmijBbVsGK5J+BAFDT8QH8UinkHgjkJG3Rj5fEGvbK2e7kuLgvnuIy+VGATyA92aiks2Fit3KGkllJ0R5I0gHBZjz5jarUrEsvg4ks0SAjWqL3btz1AjG/nyP0pHxbi7xM6wTOVYqXCtzwc4z55pLZ4TGid0lEutdKA7YzvuMdfnWs8uq8nTuH8bvq8PQ76h6Z391KsVMdztD4doI44hcRxRKuQGj5gZ2+9WO37Vwx8aSHIKSW8OMsDobQuVOOmR+81zCMCOTTIrNHncBcg1a+I9n5f4dw7iUA1SyhdWcAYA9OoC1pY41sKmy+3JjZHDEas7EDO3TNLIRcTWUnDZGEcsoZVlXki43b7fP31X5+NXdoyyXUbpbkAEg4ycbas9P70bw24uG4ZPeSlynhcS5zqUA+HPnk5x7qh62lY/kgLhPFI+BXNzZnXdJHIR3iAKD7l99X210X1kksJBSYKysR7OVO3l1Ncv7gkmaVj30shJJO2T+tdJ4TZ4sLWGGQuVjUkBiCDjJ2+NW/RjUYp9kMaTbJrbhrO0ra0cYwEbOE2xgeW1AXPB5biZn1ou/LTnB9+aLtze23dwFu+jyTJI5y0dEyGN2zoBONyHA3rmtrst60Au4W3cEbEA4wOXqfjipLNszCRlxHkEKo9pjyqF49Sh3VtJdY/GDgHOfiangEiYMiYdcqDyC+uflUHdEOgwSAZRAvPCButSpckHKsS2dRXkMY/UUsEeiMRqxJk2Dgch6/Wp4UQOzKWbICgEbD97Utti2FSz69KEqQOZx8hRDOqzKsgZVfAGokHl5ee1CSIJNsELryd+uTW0REcz6gQ+NEhBJ0qefqds0fLQbJrlYF1LGSW7vBXGx229N6HDK0p1xlsEgBvIfs1sJRLkxY7sAgeHJGT5n5fCtNSh2XG7A45eH9/nQlRmz0taOAYoYVLe1iMcyTtsPPehm4fw6675bu1heNtyunGevSpSgX+SzEgFSM+W/6VNI8qEqgIA31EjBOPL5fGjbCmJ4OyXAHWQraqC3tDW23Tz22PIVNB2Q4XamTuYhGZU7snvCW05yRk+lHhiulmAfUASwOwP+K3hUsrlwC5YqhznA3x8f70fbP6ayu3HYXhTyju+9UqMoA+dS9B++VNJrUXHDLazkgkxAQE/p6YGcdMU0nhdY2LhVPshgNyaGLhESRNZ7w+LLcseWKb2y4bHTSKfxSymt55Y7i0lnTIK82VV5fM+R6ZreDh63XDJls5O4hlRtUL7jUM4I6gelXiK5XbEmAdtxsT8uX61IscLyC1nEep11DAGAKdZWZM5pZ8JPEF4bchwsTCXvl1gMuCu2D7x9POrwtvbx6TDLh1UbjIOP2Klnjt5GImVRoOQTkZwc5HLb2flW9yyzKgVkwd9hjO2abLmlkBH/ADwQTaYiHeZ98HbfO+NwajdEkdj3x575X9K3NojnKcgNyfjyz7q0WzQZCFtic7daiHnkXSNJxDH4UOYY8tqYYWRtsEeY6Z+9M5FE9q2QwK5IJYAbYPT7VDYcTne5NpaQRsLePuWZ9uR5D4Eb1LdM1vMO7jij704kWJ9ejI5D1qklS2TsyeN4XCKGSXRqAOf6jtn71tpFkyp3rEAZB1Z5jP515dTvLcCaTOvSqfvyoO5u3uJXYRlt9GOWkAY3+OKi9cAZM10WCImRrBZjjAxvj39a3MjiEFVDZwWZzjUDvn70OxYwhipdSMaccxy2+NGzrEI0aLSWbIxqyVzsT+/KkQpGHAmEQx4MHTjbFSxOZI8FVbO4KrjB25UKsLeJtaYGA0nM/Hr/AJqaJh3kSSNkAY1AYxtt9Kz4MTWcJXDMuAcaRz8utRlVM+XJ0adyo5jy+lSyaInVFOSQeTY2HL+wrRJldNGWEQByT6f4ojG1t3lxmCGLLadWoMFwMdc+40UkjxoHZd1Bzjb98/vWkGmEn/tpncqVzv8AbGK9kfUSsTaX0guHbO/XHxGKLiZIgc3LxaIdtsliPDy5elQtLIr6FXXJjxKfLr86IDStJMLc6R3bO7ZGAObEn4fehmKm0aRJWJcalyN86iMHy5Cj46ASW0gEWltPiyCjHcbVn4ru7qSTwNtvufCP89BUMjhHwH0hidJI39/voPXoZ1jOQ0pVSVBJOdz6DlWQbaJwzXtwdWVXw6i4wB0GPIbVOLkROIwwVOXL0/tSxHxGVR2Z9edZ653+QxWQXcgnd1UOPEgkdRhvPIpls1jVrqB7sQylgcc+WnAr0TomVaXBz8/WgprmK1aAjupJjku7jU222CTzx5DFC31rG0+ppe8ZgCSsmAM9AMdKekhlJg/DJ5ku55Vkw0A28K4O+Nxj1prbqAHkx64XYZY7n6fU1lZQy8mZC2pJYHU7o4O459f+IplawL3AmyRp0kKNhnfnWVlSsDB44RP+HGSqjVgeQAzipWCxWauo8QQjfljYYrKylvYAbhkz3ymKbSf54XIH+7H5V7q7y/YNusbsoUk4x5V5WUZLQAm+DW+nQ/h7sEgADng1CszmKMDABbYfvnWVlLLhGCI2KR55kDGTvz86jjJdpJskaUbC+4ZrysoxCyVo4ng/ExqYyYsFQ2xzURnc2q59mN9GPPJzWVlX5bMga7j1d3cyMXdn0+LkPUUNbqVvZEXSAkJkHh3OTjH3+dZWUvZmQz3MqX7QAgIkChcDBGf39aFQ91dlQSVx4RnYdKysoroAXbxd7MiZwyOAGO+x99MI7FbuGOV2AYjGy+teVlWik4b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78" name="AutoShape 6" descr="data:image/jpeg;base64,/9j/4AAQSkZJRgABAQAAAQABAAD/2wCEAAkGBwgHBgkIBwgKCgkLDRYPDQwMDRsUFRAWIB0iIiAdHx8kKDQsJCYxJx8fLT0tMTU3Ojo6Iys/RD84QzQ5OjcBCgoKDQwNGg8PGjclHyU3Nzc3Nzc3Nzc3Nzc3Nzc3Nzc3Nzc3Nzc3Nzc3Nzc3Nzc3Nzc3Nzc3Nzc3Nzc3Nzc3N//AABEIAHUAnAMBIgACEQEDEQH/xAAbAAACAgMBAAAAAAAAAAAAAAAEBQMGAAIHAf/EADwQAAIBAwIDBQYEBQMEAwAAAAECAwAEERIhBTFBBhMiUWEycYGRobEUweHwFSNC0fEHYsIWM4KSJDVy/8QAGAEAAwEBAAAAAAAAAAAAAAAAAQIDAAT/xAAhEQACAgICAwEBAQAAAAAAAAAAAQIRAyExQRITUQRhIv/aAAwDAQACEQMRAD8AQwqDDMhzkeNPeDv9M146BlXAG64+W32xR+bHWkdqZ2Y5VmlUAY67AmoO60qytsVbcefQ/agExctKj5ADoAfTIAP2rfYgbbFfkf2a0CkwL5KxX8xRvCIobq4WG5Z1VsgMuNm5jn0oGAofDIyn3/Gircnu9+mRUGjErAcuv2/OiIchn94PzH6UezEspyS2CAT9+dak7g4rYodDE4OeVYBrC4O5I3ogDOzvh7ScNkIcrHLnSi5J2zy/8atbzd/PI5tXikXYPLDpYjY+8jkPhVb7NssfGbaU58D7kdM5X/lVm7U3fEoeykzs/d3ROGAYbLnBx8PuKFbMCXPaG5uroQuYO9CEtiBwAP8A29aCmLXMiqVgMysx2U5zgjekPZya5uXn7xFHdIuGOTkZ67+lWbhkSt2gW4Ekrd8/esJG1AeIHbyHpWaijJt7A+G8dKxz27TW901xL3zLJrG+oNpAx7Ox2pxLx+8ns/wskNsqgDBt5ChAHIUiS1A7QQBrWNP5byN3XNhvuNuhP1oi4sVW8a5jjdQykEGPB3C436+yfnTJdgfwbSzNw+7hMzSSJpDN/NU4U428RG9ULtBfi94rJOFWSNhurL7Gk4wPM8jsTTzt7azzcfSG2EwiFqsRYewHznf4bem1Um3vgJ/w8iFwzkMsp8IOdhvy3HOoZZSkqFpLg3kkkjDBVHdgH2uWfn1pt2Xu2iuhqEjpk94EywAwDkjr+tAWdiLmSLvZlMTNyGxbfJx1O33qxcW4ZYWnDoHTXbyPExyikhhrwN8bb7fGkxp3oKVj+74/GsUi2Ucnen2Wkjk0r64xnb0qs3Nnf3kzXX/V01pJL4pIY1kVUblsMcsAURw1WbhSZmdX0xsCWAJyw1c+e2a1geQwxmR21lRqyetdbbB4ortqSrIw3Knemd4iC4LD2JFyfTbc/MGqfZ9o4ElQ3VpcvFnLLG6qT7jVit+0/ZqYRrcTcXtivsd5bpKo/wDUg0jHJoXPjjOCHGr4j9M/KiFJQwSrz0+XMqxH2xUMVxwJh3lt2htXYH/tTxPE7eYHPfemcfDpJoglpdcPuiJSwMN4nIgbYYg5yBQCL7zH4mQjkSSPd0r2M4lXHUH6Gi5+CcUZv/rrg4AJ0JqB9MjI6VD+FuodBmtbhNPPVEwxtjJ291ExOia1JUbg/TFEjh7pb968gRQM5AJ6A0jueKXkbiOziQLyZnOlc+fPl1pra8Rja1DSyhioCEh8kDbbyPX51z5ckoukUjFPkLtIbcs04ndcNpfQNhn1HKouLcUvZrT+Hz+yu4c4/mLtgCojd3FvBHPJHoDSBG0J7eOrY9K842XMdqyDLEkFsdfMDryNSWSXlsM4pK0H9kXjNzIwXWyGPCDctlvqKecK7DX3DeNNxT8VE6JkrCAcnCEDfOPaPL09arHZ3j7cGu3na2EmtBGobmGJ5/DHL1rq/DpXTh8MkkvenALt6nr866oysktcHOOFR932ilK2xtjHAMqWB8vX9kGnVtBKvEJDrDQyN4QGO+XY4wfJSo+dVTifaGwsO0PGnEkpLTmNCwJAOtgSP9ueXpij+yvHra6u4YPxauzSxgLKc6RgFuXqDTOaAO+13fR3l1PHcBIdKhcf0nKgnl5aq5wkUBiye7eR1Ku7ZbVvnfJweXL3VZO2ltfrxq+vEkAslKuh1htYySSADtjA6cjVSOJoxI0QGncKnLTj19R8qhlb7FfJt+JF1cwRwKDIoaRo4CPazg7cthR73hn4fGVkk0qGCh8nCnPL1zUCoys8LRoUkh6gALt/U3llem/I1paPJsokYLKhzzwRjnnO/uIqSdMBab5HseDQzwWzTMpRCqISQNJJY46DA+dTNZl8GNOgzz5/Opby+azjtgmHEnIFsEbqOWP91ZFxrh6vMj3Ch0kKtqHXA9K7HJdlFViI9g+Cz7JHLGTsDFN+RzS29/05tknVLa/nyQd5VU43HPGPOukWdrGBpV9I6bbfIULPCycWRQQ/8skjBOdwB+/WsCjn0v8AppxEYMN9ayf/AKRl+2ali7DXvCuB3l3eR2zqsyrqQg42HQj18q6YpIba339Hx+VGAN/0xe90gD63JVjq/p/SjyZnIp+BTWdvw+ZIO7a8GUZNtfixyB9azinCO1dlxHRw9uLrDoGVWViDnGfCSfOupXtmBwfs9CyqfHajJG/taj9qIu3eXjFycIQpC+0PIDqfShSRkjgXHLXitrGsfEVuoi+385cZ+2algju7Ox/FR3EayICyxk+2BgY5Adfy93XO1fZ+Lj0CLNDgxnwkMoPv+XnXP+PcKgtLKL8QAHhYRJEcLtjJYgE9eZ9OlTkh4jDgvE/4zwqMM669I1FuYP6UX2hlEk8FtCmtwDso6cs494NQcIFlD3JjhhjiIyHRDjIHQ+eMU2MUaXfeB4pdahUkcDUB5ddvdXI6TLNeSoq1wbi2gtryKJxcRMGJUE4w2eu361Y7XtX2hnkeGO5jeZFKqDGoDKwGCcD1Pyoi8kgkiNuULBmUZViDt4gNvdSy1t7W0vprkTIToRQmOQHKr48iUGSeN2Vi77O3ssOnujI8e2rGTttgb/X3Uf2fS+sbtPxXC7vu03ZdOdQBHwOADVpmu0gimuTEA4ViikjxDnyPT700aZl7y3ilBkjxhpF0bEbkr0xuPhU3lk1bD6kVDtDxq4uoHdGxAz6TGRyQ5xg9AeVI7G4kdu7JAwvJUznA5k+dXe5gt5QYntY5YnPtLjST125UGezdjbS5jhmAwMt3pOkjpig5pqmI8MitWsyyS+EGMAkEEEZyf3zr1r+RIQkagPG+GVdxvz+HKjuNcInsUnu7eMPbMdRUZzGPPHxGTSW5uI7lwwbEYQLJvkgVopNkpJp0x7PxlrhBFGmVjIBUHrnBO/XahEmuUGmNtCg7KXBxS864pBGjDUMeIkqcnfO9TZ/EePXNJ03fGMdKd30ZHShfDChmVv8AyFSR3UevKtpPUhsYqrycM4iJssHeMqfZf1259MUJeT3fDuGzzTPJCjgRqWOjJI9+/Wiv0W6ofy/g+s+1cz3pmiT/AONKNGmVyc77N6frT9L1UlKkzgFiSe8I38hXNFkha0khZ8eHSfkT8+dO9HFWuITOZtVsGCIgIVTtuRyZvt05Zq2aaxmTVF2N3llSO4vFJ5AksPmc1ubh4d2LM8mAX0AEnB3OOfKq3bcR4wIWykjk4yWLHnWXt1xURjCMXBDKdAJX3H+9SX6Imsty3mxXvmIJ6qa5V/q9ND/Fbb8MP5xhIeQZxjOMfLPzq1tf8YeOJxHGy82Rgnz94rmXaTj/APFbuaB0CzQzsp25AbfkKeORT4CHcK4nDDbwQth27uMgNzJ0jr8atDTEsqzKUIfIZI8fPzGfvVHtkMaxXEkRlTu4wmWxpbAGftTt+Jwm9itHnyxK90+faPl+zUMkN6LRlodP+Jkk7yAokgYFFfAD7Y+expZbJNY8RlEigox8Kk5I388dPz5UdoECyTyZ1ooXITPx+vnUVxPLHE1xCTOVkXOhhv7uvPfzpI8DM1ZjeySeFpUC/wAuJRg45Z2645Gn/aaYw8emnWaOP2FZQuSSUUr+fwNVzht+7yJpwplUnUygFx1yT64q0cdi/F8TuDExcSRRggEHJKLvvvRelQVyDi87pY7mLSEc50McZB8vjRsBS4EgJdoyMsDzGedJ7nS9k6HJjBw5I3A6+vMA5ovgiR2MEIgmeZJDjMhJOcDmfz9KlWgmnEbfvkexe40tMN2Vtwvu923xqvp2OMIlljv5AR7RKjcHpW1vw6G745LxOG6ZY+91AIdWcbfDkafXczC2uUMfiEYGvOxOCf8AjXTClpM55tSZVbjs7eJ3ryz27xAgBpGI3Azj5EdaDTgVygK4icg7nSW3q5qyvYxB3IcnUGxy8C5P3rx5II5JBq0+I7Z8tvyqj0LSQVd8ck4XDGGXvpNWMBdTH5H1FJ+K8Ufi1tbwPCFeZ0Yqejc8/Dc0x1SpBGokDKRhwf6uvLy5UJb2ub2NomjXx+JX3wOfPzrlj4qSbC3aB+F8Ks4r697yNbhG094soBRiMjTg/CrS3F49QVLRjG4yduXkMf3oNYozDIJoxKjv4gy5H065qCbh1pKGZIn704yCxA+Q2/Yps04zqwQpcjrvBqVmXTtnSeg8jXjTFVCROXY+0gbbSeuOtJUt7uyytu7y5A8Fw2oD0z/cml8112gj1M/BYM5ye6l3HrtnJ3xUYx+FFJIfXS3SrlQ5ZyMvoUso9D+lcV7RZTtXxPutSgyEsGxnJGT9a6RHLxRWd5rK8ZGj1BO9zhs8l2H6VSO0PZziFz2luZYyFhkYO0z5CqMfU4H1rqwNJtME5Jgo4mUFrAEZmijBbVsGK5J+BAFDT8QH8UinkHgjkJG3Rj5fEGvbK2e7kuLgvnuIy+VGATyA92aiks2Fit3KGkllJ0R5I0gHBZjz5jarUrEsvg4ks0SAjWqL3btz1AjG/nyP0pHxbi7xM6wTOVYqXCtzwc4z55pLZ4TGid0lEutdKA7YzvuMdfnWs8uq8nTuH8bvq8PQ76h6Z391KsVMdztD4doI44hcRxRKuQGj5gZ2+9WO37Vwx8aSHIKSW8OMsDobQuVOOmR+81zCMCOTTIrNHncBcg1a+I9n5f4dw7iUA1SyhdWcAYA9OoC1pY41sKmy+3JjZHDEas7EDO3TNLIRcTWUnDZGEcsoZVlXki43b7fP31X5+NXdoyyXUbpbkAEg4ycbas9P70bw24uG4ZPeSlynhcS5zqUA+HPnk5x7qh62lY/kgLhPFI+BXNzZnXdJHIR3iAKD7l99X210X1kksJBSYKysR7OVO3l1Ncv7gkmaVj30shJJO2T+tdJ4TZ4sLWGGQuVjUkBiCDjJ2+NW/RjUYp9kMaTbJrbhrO0ra0cYwEbOE2xgeW1AXPB5biZn1ou/LTnB9+aLtze23dwFu+jyTJI5y0dEyGN2zoBONyHA3rmtrst60Au4W3cEbEA4wOXqfjipLNszCRlxHkEKo9pjyqF49Sh3VtJdY/GDgHOfiangEiYMiYdcqDyC+uflUHdEOgwSAZRAvPCButSpckHKsS2dRXkMY/UUsEeiMRqxJk2Dgch6/Wp4UQOzKWbICgEbD97Utti2FSz69KEqQOZx8hRDOqzKsgZVfAGokHl5ee1CSIJNsELryd+uTW0REcz6gQ+NEhBJ0qefqds0fLQbJrlYF1LGSW7vBXGx229N6HDK0p1xlsEgBvIfs1sJRLkxY7sAgeHJGT5n5fCtNSh2XG7A45eH9/nQlRmz0taOAYoYVLe1iMcyTtsPPehm4fw6675bu1heNtyunGevSpSgX+SzEgFSM+W/6VNI8qEqgIA31EjBOPL5fGjbCmJ4OyXAHWQraqC3tDW23Tz22PIVNB2Q4XamTuYhGZU7snvCW05yRk+lHhiulmAfUASwOwP+K3hUsrlwC5YqhznA3x8f70fbP6ayu3HYXhTyju+9UqMoA+dS9B++VNJrUXHDLazkgkxAQE/p6YGcdMU0nhdY2LhVPshgNyaGLhESRNZ7w+LLcseWKb2y4bHTSKfxSymt55Y7i0lnTIK82VV5fM+R6ZreDh63XDJls5O4hlRtUL7jUM4I6gelXiK5XbEmAdtxsT8uX61IscLyC1nEep11DAGAKdZWZM5pZ8JPEF4bchwsTCXvl1gMuCu2D7x9POrwtvbx6TDLh1UbjIOP2Klnjt5GImVRoOQTkZwc5HLb2flW9yyzKgVkwd9hjO2abLmlkBH/ADwQTaYiHeZ98HbfO+NwajdEkdj3x575X9K3NojnKcgNyfjyz7q0WzQZCFtic7daiHnkXSNJxDH4UOYY8tqYYWRtsEeY6Z+9M5FE9q2QwK5IJYAbYPT7VDYcTne5NpaQRsLePuWZ9uR5D4Eb1LdM1vMO7jij704kWJ9ejI5D1qklS2TsyeN4XCKGSXRqAOf6jtn71tpFkyp3rEAZB1Z5jP515dTvLcCaTOvSqfvyoO5u3uJXYRlt9GOWkAY3+OKi9cAZM10WCImRrBZjjAxvj39a3MjiEFVDZwWZzjUDvn70OxYwhipdSMaccxy2+NGzrEI0aLSWbIxqyVzsT+/KkQpGHAmEQx4MHTjbFSxOZI8FVbO4KrjB25UKsLeJtaYGA0nM/Hr/AJqaJh3kSSNkAY1AYxtt9Kz4MTWcJXDMuAcaRz8utRlVM+XJ0adyo5jy+lSyaInVFOSQeTY2HL+wrRJldNGWEQByT6f4ojG1t3lxmCGLLadWoMFwMdc+40UkjxoHZd1Bzjb98/vWkGmEn/tpncqVzv8AbGK9kfUSsTaX0guHbO/XHxGKLiZIgc3LxaIdtsliPDy5elQtLIr6FXXJjxKfLr86IDStJMLc6R3bO7ZGAObEn4fehmKm0aRJWJcalyN86iMHy5Cj46ASW0gEWltPiyCjHcbVn4ru7qSTwNtvufCP89BUMjhHwH0hidJI39/voPXoZ1jOQ0pVSVBJOdz6DlWQbaJwzXtwdWVXw6i4wB0GPIbVOLkROIwwVOXL0/tSxHxGVR2Z9edZ653+QxWQXcgnd1UOPEgkdRhvPIpls1jVrqB7sQylgcc+WnAr0TomVaXBz8/WgprmK1aAjupJjku7jU222CTzx5DFC31rG0+ppe8ZgCSsmAM9AMdKekhlJg/DJ5ku55Vkw0A28K4O+Nxj1prbqAHkx64XYZY7n6fU1lZQy8mZC2pJYHU7o4O459f+IplawL3AmyRp0kKNhnfnWVlSsDB44RP+HGSqjVgeQAzipWCxWauo8QQjfljYYrKylvYAbhkz3ymKbSf54XIH+7H5V7q7y/YNusbsoUk4x5V5WUZLQAm+DW+nQ/h7sEgADng1CszmKMDABbYfvnWVlLLhGCI2KR55kDGTvz86jjJdpJskaUbC+4ZrysoxCyVo4ng/ExqYyYsFQ2xzURnc2q59mN9GPPJzWVlX5bMga7j1d3cyMXdn0+LkPUUNbqVvZEXSAkJkHh3OTjH3+dZWUvZmQz3MqX7QAgIkChcDBGf39aFQ91dlQSVx4RnYdKysoroAXbxd7MiZwyOAGO+x99MI7FbuGOV2AYjGy+teVlWik4b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3080" name="AutoShape 8" descr="data:image/jpeg;base64,/9j/4AAQSkZJRgABAQAAAQABAAD/2wCEAAkGBwgHBgkIBwgKCgkLDRYPDQwMDRsUFRAWIB0iIiAdHx8kKDQsJCYxJx8fLT0tMTU3Ojo6Iys/RD84QzQ5OjcBCgoKDQwNGg8PGjclHyU3Nzc3Nzc3Nzc3Nzc3Nzc3Nzc3Nzc3Nzc3Nzc3Nzc3Nzc3Nzc3Nzc3Nzc3Nzc3Nzc3N//AABEIAHUAnAMBIgACEQEDEQH/xAAbAAACAgMBAAAAAAAAAAAAAAAEBQMGAAIHAf/EADwQAAIBAwIDBQYEBQMEAwAAAAECAwAEERIhBTFBBhMiUWEycYGRobEUweHwFSNC0fEHYsIWM4KSJDVy/8QAGAEAAwEBAAAAAAAAAAAAAAAAAQIDAAT/xAAhEQACAgICAwEBAQAAAAAAAAAAAQIRAyExQRITUQRhIv/aAAwDAQACEQMRAD8AQwqDDMhzkeNPeDv9M146BlXAG64+W32xR+bHWkdqZ2Y5VmlUAY67AmoO60qytsVbcefQ/agExctKj5ADoAfTIAP2rfYgbbFfkf2a0CkwL5KxX8xRvCIobq4WG5Z1VsgMuNm5jn0oGAofDIyn3/Gircnu9+mRUGjErAcuv2/OiIchn94PzH6UezEspyS2CAT9+dak7g4rYodDE4OeVYBrC4O5I3ogDOzvh7ScNkIcrHLnSi5J2zy/8atbzd/PI5tXikXYPLDpYjY+8jkPhVb7NssfGbaU58D7kdM5X/lVm7U3fEoeykzs/d3ROGAYbLnBx8PuKFbMCXPaG5uroQuYO9CEtiBwAP8A29aCmLXMiqVgMysx2U5zgjekPZya5uXn7xFHdIuGOTkZ67+lWbhkSt2gW4Ekrd8/esJG1AeIHbyHpWaijJt7A+G8dKxz27TW901xL3zLJrG+oNpAx7Ox2pxLx+8ns/wskNsqgDBt5ChAHIUiS1A7QQBrWNP5byN3XNhvuNuhP1oi4sVW8a5jjdQykEGPB3C436+yfnTJdgfwbSzNw+7hMzSSJpDN/NU4U428RG9ULtBfi94rJOFWSNhurL7Gk4wPM8jsTTzt7azzcfSG2EwiFqsRYewHznf4bem1Um3vgJ/w8iFwzkMsp8IOdhvy3HOoZZSkqFpLg3kkkjDBVHdgH2uWfn1pt2Xu2iuhqEjpk94EywAwDkjr+tAWdiLmSLvZlMTNyGxbfJx1O33qxcW4ZYWnDoHTXbyPExyikhhrwN8bb7fGkxp3oKVj+74/GsUi2Ucnen2Wkjk0r64xnb0qs3Nnf3kzXX/V01pJL4pIY1kVUblsMcsAURw1WbhSZmdX0xsCWAJyw1c+e2a1geQwxmR21lRqyetdbbB4ortqSrIw3Knemd4iC4LD2JFyfTbc/MGqfZ9o4ElQ3VpcvFnLLG6qT7jVit+0/ZqYRrcTcXtivsd5bpKo/wDUg0jHJoXPjjOCHGr4j9M/KiFJQwSrz0+XMqxH2xUMVxwJh3lt2htXYH/tTxPE7eYHPfemcfDpJoglpdcPuiJSwMN4nIgbYYg5yBQCL7zH4mQjkSSPd0r2M4lXHUH6Gi5+CcUZv/rrg4AJ0JqB9MjI6VD+FuodBmtbhNPPVEwxtjJ291ExOia1JUbg/TFEjh7pb968gRQM5AJ6A0jueKXkbiOziQLyZnOlc+fPl1pra8Rja1DSyhioCEh8kDbbyPX51z5ckoukUjFPkLtIbcs04ndcNpfQNhn1HKouLcUvZrT+Hz+yu4c4/mLtgCojd3FvBHPJHoDSBG0J7eOrY9K842XMdqyDLEkFsdfMDryNSWSXlsM4pK0H9kXjNzIwXWyGPCDctlvqKecK7DX3DeNNxT8VE6JkrCAcnCEDfOPaPL09arHZ3j7cGu3na2EmtBGobmGJ5/DHL1rq/DpXTh8MkkvenALt6nr866oysktcHOOFR932ilK2xtjHAMqWB8vX9kGnVtBKvEJDrDQyN4QGO+XY4wfJSo+dVTifaGwsO0PGnEkpLTmNCwJAOtgSP9ueXpij+yvHra6u4YPxauzSxgLKc6RgFuXqDTOaAO+13fR3l1PHcBIdKhcf0nKgnl5aq5wkUBiye7eR1Ku7ZbVvnfJweXL3VZO2ltfrxq+vEkAslKuh1htYySSADtjA6cjVSOJoxI0QGncKnLTj19R8qhlb7FfJt+JF1cwRwKDIoaRo4CPazg7cthR73hn4fGVkk0qGCh8nCnPL1zUCoys8LRoUkh6gALt/U3llem/I1paPJsokYLKhzzwRjnnO/uIqSdMBab5HseDQzwWzTMpRCqISQNJJY46DA+dTNZl8GNOgzz5/Opby+azjtgmHEnIFsEbqOWP91ZFxrh6vMj3Ch0kKtqHXA9K7HJdlFViI9g+Cz7JHLGTsDFN+RzS29/05tknVLa/nyQd5VU43HPGPOukWdrGBpV9I6bbfIULPCycWRQQ/8skjBOdwB+/WsCjn0v8AppxEYMN9ayf/AKRl+2ali7DXvCuB3l3eR2zqsyrqQg42HQj18q6YpIba339Hx+VGAN/0xe90gD63JVjq/p/SjyZnIp+BTWdvw+ZIO7a8GUZNtfixyB9azinCO1dlxHRw9uLrDoGVWViDnGfCSfOupXtmBwfs9CyqfHajJG/taj9qIu3eXjFycIQpC+0PIDqfShSRkjgXHLXitrGsfEVuoi+385cZ+2algju7Ox/FR3EayICyxk+2BgY5Adfy93XO1fZ+Lj0CLNDgxnwkMoPv+XnXP+PcKgtLKL8QAHhYRJEcLtjJYgE9eZ9OlTkh4jDgvE/4zwqMM669I1FuYP6UX2hlEk8FtCmtwDso6cs494NQcIFlD3JjhhjiIyHRDjIHQ+eMU2MUaXfeB4pdahUkcDUB5ddvdXI6TLNeSoq1wbi2gtryKJxcRMGJUE4w2eu361Y7XtX2hnkeGO5jeZFKqDGoDKwGCcD1Pyoi8kgkiNuULBmUZViDt4gNvdSy1t7W0vprkTIToRQmOQHKr48iUGSeN2Vi77O3ssOnujI8e2rGTttgb/X3Uf2fS+sbtPxXC7vu03ZdOdQBHwOADVpmu0gimuTEA4ViikjxDnyPT700aZl7y3ilBkjxhpF0bEbkr0xuPhU3lk1bD6kVDtDxq4uoHdGxAz6TGRyQ5xg9AeVI7G4kdu7JAwvJUznA5k+dXe5gt5QYntY5YnPtLjST125UGezdjbS5jhmAwMt3pOkjpig5pqmI8MitWsyyS+EGMAkEEEZyf3zr1r+RIQkagPG+GVdxvz+HKjuNcInsUnu7eMPbMdRUZzGPPHxGTSW5uI7lwwbEYQLJvkgVopNkpJp0x7PxlrhBFGmVjIBUHrnBO/XahEmuUGmNtCg7KXBxS864pBGjDUMeIkqcnfO9TZ/EePXNJ03fGMdKd30ZHShfDChmVv8AyFSR3UevKtpPUhsYqrycM4iJssHeMqfZf1259MUJeT3fDuGzzTPJCjgRqWOjJI9+/Wiv0W6ofy/g+s+1cz3pmiT/AONKNGmVyc77N6frT9L1UlKkzgFiSe8I38hXNFkha0khZ8eHSfkT8+dO9HFWuITOZtVsGCIgIVTtuRyZvt05Zq2aaxmTVF2N3llSO4vFJ5AksPmc1ubh4d2LM8mAX0AEnB3OOfKq3bcR4wIWykjk4yWLHnWXt1xURjCMXBDKdAJX3H+9SX6Imsty3mxXvmIJ6qa5V/q9ND/Fbb8MP5xhIeQZxjOMfLPzq1tf8YeOJxHGy82Rgnz94rmXaTj/APFbuaB0CzQzsp25AbfkKeORT4CHcK4nDDbwQth27uMgNzJ0jr8atDTEsqzKUIfIZI8fPzGfvVHtkMaxXEkRlTu4wmWxpbAGftTt+Jwm9itHnyxK90+faPl+zUMkN6LRlodP+Jkk7yAokgYFFfAD7Y+expZbJNY8RlEigox8Kk5I388dPz5UdoECyTyZ1ooXITPx+vnUVxPLHE1xCTOVkXOhhv7uvPfzpI8DM1ZjeySeFpUC/wAuJRg45Z2645Gn/aaYw8emnWaOP2FZQuSSUUr+fwNVzht+7yJpwplUnUygFx1yT64q0cdi/F8TuDExcSRRggEHJKLvvvRelQVyDi87pY7mLSEc50McZB8vjRsBS4EgJdoyMsDzGedJ7nS9k6HJjBw5I3A6+vMA5ovgiR2MEIgmeZJDjMhJOcDmfz9KlWgmnEbfvkexe40tMN2Vtwvu923xqvp2OMIlljv5AR7RKjcHpW1vw6G745LxOG6ZY+91AIdWcbfDkafXczC2uUMfiEYGvOxOCf8AjXTClpM55tSZVbjs7eJ3ryz27xAgBpGI3Azj5EdaDTgVygK4icg7nSW3q5qyvYxB3IcnUGxy8C5P3rx5II5JBq0+I7Z8tvyqj0LSQVd8ck4XDGGXvpNWMBdTH5H1FJ+K8Ufi1tbwPCFeZ0Yqejc8/Dc0x1SpBGokDKRhwf6uvLy5UJb2ub2NomjXx+JX3wOfPzrlj4qSbC3aB+F8Ks4r697yNbhG094soBRiMjTg/CrS3F49QVLRjG4yduXkMf3oNYozDIJoxKjv4gy5H065qCbh1pKGZIn704yCxA+Q2/Yps04zqwQpcjrvBqVmXTtnSeg8jXjTFVCROXY+0gbbSeuOtJUt7uyytu7y5A8Fw2oD0z/cml8112gj1M/BYM5ye6l3HrtnJ3xUYx+FFJIfXS3SrlQ5ZyMvoUso9D+lcV7RZTtXxPutSgyEsGxnJGT9a6RHLxRWd5rK8ZGj1BO9zhs8l2H6VSO0PZziFz2luZYyFhkYO0z5CqMfU4H1rqwNJtME5Jgo4mUFrAEZmijBbVsGK5J+BAFDT8QH8UinkHgjkJG3Rj5fEGvbK2e7kuLgvnuIy+VGATyA92aiks2Fit3KGkllJ0R5I0gHBZjz5jarUrEsvg4ks0SAjWqL3btz1AjG/nyP0pHxbi7xM6wTOVYqXCtzwc4z55pLZ4TGid0lEutdKA7YzvuMdfnWs8uq8nTuH8bvq8PQ76h6Z391KsVMdztD4doI44hcRxRKuQGj5gZ2+9WO37Vwx8aSHIKSW8OMsDobQuVOOmR+81zCMCOTTIrNHncBcg1a+I9n5f4dw7iUA1SyhdWcAYA9OoC1pY41sKmy+3JjZHDEas7EDO3TNLIRcTWUnDZGEcsoZVlXki43b7fP31X5+NXdoyyXUbpbkAEg4ycbas9P70bw24uG4ZPeSlynhcS5zqUA+HPnk5x7qh62lY/kgLhPFI+BXNzZnXdJHIR3iAKD7l99X210X1kksJBSYKysR7OVO3l1Ncv7gkmaVj30shJJO2T+tdJ4TZ4sLWGGQuVjUkBiCDjJ2+NW/RjUYp9kMaTbJrbhrO0ra0cYwEbOE2xgeW1AXPB5biZn1ou/LTnB9+aLtze23dwFu+jyTJI5y0dEyGN2zoBONyHA3rmtrst60Au4W3cEbEA4wOXqfjipLNszCRlxHkEKo9pjyqF49Sh3VtJdY/GDgHOfiangEiYMiYdcqDyC+uflUHdEOgwSAZRAvPCButSpckHKsS2dRXkMY/UUsEeiMRqxJk2Dgch6/Wp4UQOzKWbICgEbD97Utti2FSz69KEqQOZx8hRDOqzKsgZVfAGokHl5ee1CSIJNsELryd+uTW0REcz6gQ+NEhBJ0qefqds0fLQbJrlYF1LGSW7vBXGx229N6HDK0p1xlsEgBvIfs1sJRLkxY7sAgeHJGT5n5fCtNSh2XG7A45eH9/nQlRmz0taOAYoYVLe1iMcyTtsPPehm4fw6675bu1heNtyunGevSpSgX+SzEgFSM+W/6VNI8qEqgIA31EjBOPL5fGjbCmJ4OyXAHWQraqC3tDW23Tz22PIVNB2Q4XamTuYhGZU7snvCW05yRk+lHhiulmAfUASwOwP+K3hUsrlwC5YqhznA3x8f70fbP6ayu3HYXhTyju+9UqMoA+dS9B++VNJrUXHDLazkgkxAQE/p6YGcdMU0nhdY2LhVPshgNyaGLhESRNZ7w+LLcseWKb2y4bHTSKfxSymt55Y7i0lnTIK82VV5fM+R6ZreDh63XDJls5O4hlRtUL7jUM4I6gelXiK5XbEmAdtxsT8uX61IscLyC1nEep11DAGAKdZWZM5pZ8JPEF4bchwsTCXvl1gMuCu2D7x9POrwtvbx6TDLh1UbjIOP2Klnjt5GImVRoOQTkZwc5HLb2flW9yyzKgVkwd9hjO2abLmlkBH/ADwQTaYiHeZ98HbfO+NwajdEkdj3x575X9K3NojnKcgNyfjyz7q0WzQZCFtic7daiHnkXSNJxDH4UOYY8tqYYWRtsEeY6Z+9M5FE9q2QwK5IJYAbYPT7VDYcTne5NpaQRsLePuWZ9uR5D4Eb1LdM1vMO7jij704kWJ9ejI5D1qklS2TsyeN4XCKGSXRqAOf6jtn71tpFkyp3rEAZB1Z5jP515dTvLcCaTOvSqfvyoO5u3uJXYRlt9GOWkAY3+OKi9cAZM10WCImRrBZjjAxvj39a3MjiEFVDZwWZzjUDvn70OxYwhipdSMaccxy2+NGzrEI0aLSWbIxqyVzsT+/KkQpGHAmEQx4MHTjbFSxOZI8FVbO4KrjB25UKsLeJtaYGA0nM/Hr/AJqaJh3kSSNkAY1AYxtt9Kz4MTWcJXDMuAcaRz8utRlVM+XJ0adyo5jy+lSyaInVFOSQeTY2HL+wrRJldNGWEQByT6f4ojG1t3lxmCGLLadWoMFwMdc+40UkjxoHZd1Bzjb98/vWkGmEn/tpncqVzv8AbGK9kfUSsTaX0guHbO/XHxGKLiZIgc3LxaIdtsliPDy5elQtLIr6FXXJjxKfLr86IDStJMLc6R3bO7ZGAObEn4fehmKm0aRJWJcalyN86iMHy5Cj46ASW0gEWltPiyCjHcbVn4ru7qSTwNtvufCP89BUMjhHwH0hidJI39/voPXoZ1jOQ0pVSVBJOdz6DlWQbaJwzXtwdWVXw6i4wB0GPIbVOLkROIwwVOXL0/tSxHxGVR2Z9edZ653+QxWQXcgnd1UOPEgkdRhvPIpls1jVrqB7sQylgcc+WnAr0TomVaXBz8/WgprmK1aAjupJjku7jU222CTzx5DFC31rG0+ppe8ZgCSsmAM9AMdKekhlJg/DJ5ku55Vkw0A28K4O+Nxj1prbqAHkx64XYZY7n6fU1lZQy8mZC2pJYHU7o4O459f+IplawL3AmyRp0kKNhnfnWVlSsDB44RP+HGSqjVgeQAzipWCxWauo8QQjfljYYrKylvYAbhkz3ymKbSf54XIH+7H5V7q7y/YNusbsoUk4x5V5WUZLQAm+DW+nQ/h7sEgADng1CszmKMDABbYfvnWVlLLhGCI2KR55kDGTvz86jjJdpJskaUbC+4ZrysoxCyVo4ng/ExqYyYsFQ2xzURnc2q59mN9GPPJzWVlX5bMga7j1d3cyMXdn0+LkPUUNbqVvZEXSAkJkHh3OTjH3+dZWUvZmQz3MqX7QAgIkChcDBGf39aFQ91dlQSVx4RnYdKysoroAXbxd7MiZwyOAGO+x99MI7FbuGOV2AYjGy+teVlWik4bC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82" name="Picture 10" descr="http://g2.dcdn.lt/images/pix/file59802575_c2b14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072098" cy="3362593"/>
          </a:xfrm>
          <a:prstGeom prst="rect">
            <a:avLst/>
          </a:prstGeom>
          <a:noFill/>
        </p:spPr>
      </p:pic>
      <p:pic>
        <p:nvPicPr>
          <p:cNvPr id="3084" name="Picture 12" descr="http://sphotos-f.ak.fbcdn.net/hphotos-ak-ash4/s720x720/222616_414312395320112_209930012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247650" cy="3500462"/>
          </a:xfrm>
          <a:prstGeom prst="rect">
            <a:avLst/>
          </a:prstGeom>
          <a:noFill/>
        </p:spPr>
      </p:pic>
      <p:pic>
        <p:nvPicPr>
          <p:cNvPr id="3086" name="Picture 14" descr="https://encrypted-tbn2.gstatic.com/images?q=tbn:ANd9GcSU7kDsL0NsjEPTnl9XXITjnBUGB-08JKaqrL4YodDB5e9UnK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6"/>
            <a:ext cx="2619375" cy="1743076"/>
          </a:xfrm>
          <a:prstGeom prst="rect">
            <a:avLst/>
          </a:prstGeom>
          <a:noFill/>
        </p:spPr>
      </p:pic>
      <p:pic>
        <p:nvPicPr>
          <p:cNvPr id="3088" name="Picture 16" descr="https://encrypted-tbn1.gstatic.com/images?q=tbn:ANd9GcRXg0JRK4mY9U3BNdyzbtWx2subx9EDKQxYL6WumiNffksKa0gKP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357694"/>
            <a:ext cx="3141700" cy="2071702"/>
          </a:xfrm>
          <a:prstGeom prst="rect">
            <a:avLst/>
          </a:prstGeom>
          <a:noFill/>
        </p:spPr>
      </p:pic>
      <p:pic>
        <p:nvPicPr>
          <p:cNvPr id="3090" name="Picture 18" descr="https://encrypted-tbn1.gstatic.com/images?q=tbn:ANd9GcRWLbowHrh_oV3MxfKC75dF_oZQePrd1x-Jon1gI7fRN1A_FkN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643446"/>
            <a:ext cx="2781300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935613"/>
          </a:xfrm>
        </p:spPr>
        <p:txBody>
          <a:bodyPr>
            <a:normAutofit/>
          </a:bodyPr>
          <a:lstStyle/>
          <a:p>
            <a:pPr lvl="0"/>
            <a:r>
              <a:rPr lang="lt-LT" sz="2800" dirty="0" smtClean="0">
                <a:solidFill>
                  <a:srgbClr val="555555"/>
                </a:solidFill>
                <a:latin typeface="+mj-lt"/>
                <a:ea typeface="Times New Roman" pitchFamily="18" charset="0"/>
                <a:cs typeface="Arial" pitchFamily="34" charset="0"/>
              </a:rPr>
              <a:t>2014 m. balandžio mėn.11 d. ASU, Kauno r. </a:t>
            </a:r>
          </a:p>
          <a:p>
            <a:pPr lvl="0"/>
            <a:endParaRPr lang="lt-LT" sz="2800" dirty="0" smtClean="0">
              <a:solidFill>
                <a:srgbClr val="555555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lt-LT" sz="2800" dirty="0" smtClean="0">
                <a:solidFill>
                  <a:srgbClr val="555555"/>
                </a:solidFill>
                <a:latin typeface="+mj-lt"/>
                <a:ea typeface="Times New Roman" pitchFamily="18" charset="0"/>
                <a:cs typeface="Arial" pitchFamily="34" charset="0"/>
              </a:rPr>
              <a:t>Tik </a:t>
            </a:r>
            <a:r>
              <a:rPr lang="lt-LT" sz="2800" dirty="0" smtClean="0">
                <a:solidFill>
                  <a:srgbClr val="555555"/>
                </a:solidFill>
                <a:latin typeface="+mj-lt"/>
                <a:ea typeface="Times New Roman" pitchFamily="18" charset="0"/>
                <a:cs typeface="Arial" pitchFamily="34" charset="0"/>
              </a:rPr>
              <a:t>kartu mes galime kurti Lietuvos kaimo ateitį!</a:t>
            </a:r>
            <a:endParaRPr lang="lt-LT" sz="4000" dirty="0" smtClean="0">
              <a:latin typeface="+mj-lt"/>
              <a:cs typeface="Arial" pitchFamily="34" charset="0"/>
            </a:endParaRPr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Lietuvos kaimo parlamentas</a:t>
            </a:r>
            <a:endParaRPr lang="lt-L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fontScale="85000" lnSpcReduction="20000"/>
          </a:bodyPr>
          <a:lstStyle/>
          <a:p>
            <a:r>
              <a:rPr lang="lt-LT" b="1" dirty="0" smtClean="0"/>
              <a:t>Bendruomeniškumo ir savanorystės skatinimas </a:t>
            </a:r>
          </a:p>
          <a:p>
            <a:pPr lvl="0"/>
            <a:r>
              <a:rPr lang="lt-LT" dirty="0" smtClean="0"/>
              <a:t>Numatyti savanorių statusą užtikrinančias valstybines mokesčių lengvatas (pvz., atleisti nuo mokesčių, išdirbus savanoriu ne mažiau 500 val. per metus ir pan.).</a:t>
            </a:r>
          </a:p>
          <a:p>
            <a:pPr lvl="0"/>
            <a:r>
              <a:rPr lang="lt-LT" dirty="0" smtClean="0"/>
              <a:t>Supaprastinti buhalterinę apskaitę savanorystės organizacijoms.</a:t>
            </a:r>
          </a:p>
          <a:p>
            <a:pPr lvl="0"/>
            <a:r>
              <a:rPr lang="lt-LT" dirty="0" smtClean="0"/>
              <a:t>Tobulinti teisinę bazę atitinkančią bendruomenės </a:t>
            </a:r>
            <a:r>
              <a:rPr lang="lt-LT" dirty="0" smtClean="0"/>
              <a:t>principams</a:t>
            </a:r>
            <a:endParaRPr lang="lt-LT" b="1" dirty="0" smtClean="0"/>
          </a:p>
          <a:p>
            <a:r>
              <a:rPr lang="lt-LT" b="1" dirty="0" smtClean="0"/>
              <a:t>Leader </a:t>
            </a:r>
            <a:r>
              <a:rPr lang="lt-LT" b="1" dirty="0" smtClean="0"/>
              <a:t>metodo įgyvendinimas</a:t>
            </a:r>
          </a:p>
          <a:p>
            <a:r>
              <a:rPr lang="lt-LT" b="1" dirty="0" smtClean="0"/>
              <a:t>Kaimo teritorinės savivaldos stiprinimas</a:t>
            </a:r>
          </a:p>
          <a:p>
            <a:r>
              <a:rPr lang="lt-LT" b="1" dirty="0" smtClean="0"/>
              <a:t>Kaimo jaunimo problemos</a:t>
            </a:r>
          </a:p>
          <a:p>
            <a:r>
              <a:rPr lang="lt-LT" b="1" dirty="0" smtClean="0"/>
              <a:t>Verslo kūrimas ir vystymas kaimo vietovėse</a:t>
            </a:r>
          </a:p>
          <a:p>
            <a:r>
              <a:rPr lang="lt-LT" b="1" dirty="0" smtClean="0"/>
              <a:t>Socialinės paslaugos kaime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Lietuvos kaimo parlamentas</a:t>
            </a:r>
            <a:endParaRPr lang="lt-L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i="1" dirty="0" smtClean="0"/>
              <a:t>Tik stiprios bendruomeninės organizacijos gali užtikrinti aktyvų bendruomenių dalyvavimą šalies socialiniame, ekonominiame ir politiniame gyvenime ir pilietinės visuomenės kūrime.</a:t>
            </a:r>
            <a:endParaRPr lang="lt-LT" dirty="0" smtClean="0"/>
          </a:p>
          <a:p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Lietuvos kaimo parlamentas</a:t>
            </a:r>
            <a:endParaRPr lang="lt-L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mtClean="0"/>
              <a:t>Ačiū už dėmesį </a:t>
            </a:r>
            <a:endParaRPr lang="lt-LT"/>
          </a:p>
        </p:txBody>
      </p:sp>
      <p:pic>
        <p:nvPicPr>
          <p:cNvPr id="1026" name="Picture 2" descr="C:\Burokai\Dokumentai\Guodos\KP\KP\nuotraukos\DSC01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35" y="1481138"/>
            <a:ext cx="6811129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Teigiamos tendencijos</a:t>
            </a:r>
          </a:p>
          <a:p>
            <a:pPr lvl="1"/>
            <a:r>
              <a:rPr lang="lt-LT" dirty="0" smtClean="0"/>
              <a:t>Bendra Europine Kaimo plėtros politika (populiarinamas LEADER, pradedamas BIVP, žalinimo politika)</a:t>
            </a:r>
          </a:p>
          <a:p>
            <a:pPr lvl="1"/>
            <a:r>
              <a:rPr lang="lt-LT" dirty="0" smtClean="0"/>
              <a:t>Teritorinis požiūris į regioninę plėtrą</a:t>
            </a:r>
          </a:p>
          <a:p>
            <a:pPr lvl="1"/>
            <a:r>
              <a:rPr lang="lt-LT" dirty="0" smtClean="0"/>
              <a:t>“Paradigmų pokytis kaimo plėtroje”, sukurtas </a:t>
            </a:r>
            <a:r>
              <a:rPr lang="en-US" dirty="0" smtClean="0"/>
              <a:t>2006 m.</a:t>
            </a:r>
            <a:r>
              <a:rPr lang="lt-LT" dirty="0" smtClean="0"/>
              <a:t> pagal kaimo judėjimų debatuose apie BŽŪKP</a:t>
            </a:r>
          </a:p>
          <a:p>
            <a:pPr lvl="1"/>
            <a:r>
              <a:rPr lang="lt-LT" dirty="0" smtClean="0"/>
              <a:t>Pilietinės visuomenės balsas stiprėja (socialinė partnerystė tampa tradicija, atsiranda ryšių kūrimas)</a:t>
            </a:r>
            <a:endParaRPr lang="lt-L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Pilietinės visuomenės perspektyvos Europos kaimo plėtroje</a:t>
            </a:r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Kaimo parlamentai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PREPARE</a:t>
            </a:r>
            <a:br>
              <a:rPr lang="lt-LT" dirty="0" smtClean="0"/>
            </a:br>
            <a:r>
              <a:rPr lang="lt-LT" dirty="0" smtClean="0"/>
              <a:t>Kaimo Europos partnerystė</a:t>
            </a:r>
            <a:endParaRPr lang="lt-L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571868" y="2428868"/>
            <a:ext cx="5114932" cy="295718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lt-LT" sz="3200" b="1" dirty="0" smtClean="0">
                <a:solidFill>
                  <a:srgbClr val="33CC33"/>
                </a:solidFill>
              </a:rPr>
              <a:t>Pilietinės visuomenės perspektyvos Europos kaimo plėtroje</a:t>
            </a:r>
          </a:p>
          <a:p>
            <a:pPr algn="r">
              <a:buNone/>
            </a:pPr>
            <a:endParaRPr lang="lt-LT" sz="3200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685" y="2786058"/>
            <a:ext cx="40101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Dirbama kartu dėl KP:</a:t>
            </a:r>
            <a:br>
              <a:rPr lang="lt-LT" dirty="0" smtClean="0"/>
            </a:br>
            <a:r>
              <a:rPr lang="lt-LT" dirty="0" smtClean="0"/>
              <a:t>PREPARE, ERA, ERCA, ELARD</a:t>
            </a:r>
            <a:endParaRPr lang="lt-LT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041775" cy="3242941"/>
          </a:xfrm>
        </p:spPr>
        <p:txBody>
          <a:bodyPr/>
          <a:lstStyle/>
          <a:p>
            <a:pPr algn="r">
              <a:buNone/>
            </a:pPr>
            <a:r>
              <a:rPr lang="lt-LT" sz="3200" dirty="0" smtClean="0">
                <a:solidFill>
                  <a:srgbClr val="33CC33"/>
                </a:solidFill>
              </a:rPr>
              <a:t>Kaimo judėjimai Europoje</a:t>
            </a:r>
          </a:p>
          <a:p>
            <a:pPr>
              <a:buNone/>
            </a:pPr>
            <a:endParaRPr lang="lt-LT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2749" y="1500175"/>
            <a:ext cx="42117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Švedų Kaimo parlamentas:</a:t>
            </a:r>
            <a:br>
              <a:rPr lang="lt-LT" dirty="0" smtClean="0"/>
            </a:br>
            <a:r>
              <a:rPr lang="lt-LT" dirty="0" smtClean="0"/>
              <a:t>TRADICIJOS IR GRYNAS ĮKVĖPIMAS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>
              <a:buNone/>
            </a:pPr>
            <a:r>
              <a:rPr lang="lt-LT" sz="3200" dirty="0" smtClean="0">
                <a:solidFill>
                  <a:srgbClr val="33CC33"/>
                </a:solidFill>
              </a:rPr>
              <a:t>ŠVEDŲ KAIMO PARLAMENTAS</a:t>
            </a:r>
          </a:p>
          <a:p>
            <a:pPr>
              <a:buNone/>
            </a:pPr>
            <a:endParaRPr lang="lt-LT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2117" y="2071679"/>
            <a:ext cx="3454889" cy="238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Estijos kaimo parlamentas</a:t>
            </a:r>
            <a:br>
              <a:rPr lang="lt-LT" dirty="0" smtClean="0"/>
            </a:br>
            <a:r>
              <a:rPr lang="lt-LT" dirty="0" smtClean="0"/>
              <a:t>Nauja banga ir originalumas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4620"/>
            <a:ext cx="4041775" cy="267143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lt-LT" sz="3200" dirty="0" smtClean="0">
                <a:solidFill>
                  <a:srgbClr val="33CC33"/>
                </a:solidFill>
              </a:rPr>
              <a:t>ESTIJOS KAIMO PARLAMENTAS</a:t>
            </a:r>
          </a:p>
          <a:p>
            <a:pPr algn="r">
              <a:buNone/>
            </a:pPr>
            <a:endParaRPr lang="lt-LT" sz="3200" dirty="0" smtClean="0">
              <a:solidFill>
                <a:srgbClr val="33CC33"/>
              </a:solidFill>
            </a:endParaRPr>
          </a:p>
          <a:p>
            <a:pPr algn="r">
              <a:buNone/>
            </a:pPr>
            <a:endParaRPr lang="lt-LT" sz="28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3910806" cy="362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Kaimo parlamentas Suomijoje:</a:t>
            </a:r>
            <a:br>
              <a:rPr lang="lt-LT" dirty="0" smtClean="0"/>
            </a:br>
            <a:r>
              <a:rPr lang="lt-LT" dirty="0" smtClean="0"/>
              <a:t>NIEKADA NĖRA PER DAUG DEMOKRATIJOS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310006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lt-LT" sz="3200" dirty="0" smtClean="0">
                <a:solidFill>
                  <a:srgbClr val="33CC33"/>
                </a:solidFill>
              </a:rPr>
              <a:t>ŠVEDŲ KAIMO PARLAMENTAS SUOMIJOJE</a:t>
            </a:r>
          </a:p>
          <a:p>
            <a:pPr algn="r">
              <a:buNone/>
            </a:pPr>
            <a:endParaRPr lang="lt-LT" sz="3200" dirty="0" smtClean="0">
              <a:solidFill>
                <a:srgbClr val="33CC33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676" y="2000240"/>
            <a:ext cx="38167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Kaimo parlamentas Nyderlanduose:</a:t>
            </a:r>
            <a:br>
              <a:rPr lang="lt-LT" dirty="0" smtClean="0"/>
            </a:br>
            <a:r>
              <a:rPr lang="lt-LT" dirty="0" smtClean="0"/>
              <a:t>Vietinė iniciatyva</a:t>
            </a:r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lt-LT" sz="3200" b="1" dirty="0" smtClean="0">
                <a:solidFill>
                  <a:srgbClr val="33CC33"/>
                </a:solidFill>
              </a:rPr>
              <a:t>KAIMO PARLAMENTAS NYDERLANDUOSE</a:t>
            </a:r>
          </a:p>
          <a:p>
            <a:pPr algn="r">
              <a:buNone/>
            </a:pPr>
            <a:endParaRPr lang="lt-LT" sz="3200" b="1" dirty="0" smtClean="0">
              <a:solidFill>
                <a:srgbClr val="33CC33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781" y="2000240"/>
            <a:ext cx="386975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391</Words>
  <Application>Microsoft Office PowerPoint</Application>
  <PresentationFormat>On-screen Show (4:3)</PresentationFormat>
  <Paragraphs>67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LIETUVOS  Kaimo parlamentas </vt:lpstr>
      <vt:lpstr>Pilietinės visuomenės perspektyvos Europos kaimo plėtroje</vt:lpstr>
      <vt:lpstr>Pilietinės visuomenės perspektyvos Europos kaimo plėtroje</vt:lpstr>
      <vt:lpstr> Kaimo parlamentai  PREPARE Kaimo Europos partnerystė</vt:lpstr>
      <vt:lpstr>Dirbama kartu dėl KP: PREPARE, ERA, ERCA, ELARD</vt:lpstr>
      <vt:lpstr>Švedų Kaimo parlamentas: TRADICIJOS IR GRYNAS ĮKVĖPIMAS</vt:lpstr>
      <vt:lpstr>Estijos kaimo parlamentas Nauja banga ir originalumas</vt:lpstr>
      <vt:lpstr>Kaimo parlamentas Suomijoje: NIEKADA NĖRA PER DAUG DEMOKRATIJOS</vt:lpstr>
      <vt:lpstr>Kaimo parlamentas Nyderlanduose: Vietinė iniciatyva</vt:lpstr>
      <vt:lpstr>Kaimo parlamentas Slovakijoje:  DEMOKRATIJA VISIEMS</vt:lpstr>
      <vt:lpstr>Slovėnijos kaimo parlamentas: DARO ĮTAKĄ POLITIKAI</vt:lpstr>
      <vt:lpstr>Latvijos kaimo parlamentas: PAIMKIME ATEITĮ Į SAVO RANKAS</vt:lpstr>
      <vt:lpstr>Nauji  kaimo parlamentai</vt:lpstr>
      <vt:lpstr>Bendra ateities vizija</vt:lpstr>
      <vt:lpstr>PAMĄSTYMUI.... 8 Kaimo plėtros elementai 1. Kaimo žmonės nusipelnė geresnės gyvenimo kokybės</vt:lpstr>
      <vt:lpstr>2. Ūkininkavimas  užtikrinantis maisto grandinę ir saugų maistą</vt:lpstr>
      <vt:lpstr>3.Tvarus Ūkininkavimas</vt:lpstr>
      <vt:lpstr>4. Smulkųjų ūkių produktams pridėtinė vertė </vt:lpstr>
      <vt:lpstr>6. Miškai ir jų išsaugojimas</vt:lpstr>
      <vt:lpstr>7. Paveldas ( žemė, archeologija, istorija, kultūra, gamta) </vt:lpstr>
      <vt:lpstr>8. Kaimo ir miesto ryšys.</vt:lpstr>
      <vt:lpstr>Lietuvos kaimo parlamentas</vt:lpstr>
      <vt:lpstr>Lietuvos kaimo parlamentas</vt:lpstr>
      <vt:lpstr>Lietuvos kaimo parlamentas</vt:lpstr>
      <vt:lpstr>Ačiū už dėmesį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Kaimo parlamentai Kylanti dalyvaujančioji demokratija</dc:title>
  <dc:creator>Greta</dc:creator>
  <cp:lastModifiedBy>Deividas</cp:lastModifiedBy>
  <cp:revision>14</cp:revision>
  <dcterms:created xsi:type="dcterms:W3CDTF">2014-01-22T18:30:42Z</dcterms:created>
  <dcterms:modified xsi:type="dcterms:W3CDTF">2015-02-12T05:38:11Z</dcterms:modified>
</cp:coreProperties>
</file>